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24" roundtripDataSignature="AMtx7miWIOzfDi3igTg+gQ2DcejHDY7db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24" Type="http://customschemas.google.com/relationships/presentationmetadata" Target="metadata"/><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4" name="Google Shape;124;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3" name="Google Shape;133;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2" name="Google Shape;142;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1" name="Google Shape;151;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0" name="Google Shape;160;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9" name="Google Shape;169;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8" name="Google Shape;178;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7" name="Google Shape;187;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5" name="Google Shape;195;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 name="Google Shape;5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6" name="Google Shape;6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4" name="Google Shape;74;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1" name="Google Shape;81;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 name="Google Shape;88;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sz="1500">
                <a:solidFill>
                  <a:srgbClr val="2D2D2D"/>
                </a:solidFill>
              </a:rPr>
              <a:t>During your prep work, you should use the employer’s posted job description as a guide. The job description is a list of the qualifications, qualities and background the employer is looking for in an ideal candidate. The more you can align yourself with these details, the more the employer will be able to see that you are qualified. The job description may also give you ideas about questions the employer may ask throughout the interview.</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7" name="Google Shape;97;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sz="1500">
                <a:solidFill>
                  <a:srgbClr val="2D2D2D"/>
                </a:solidFill>
              </a:rPr>
              <a:t>Before your interview, you should have a good understanding of why you want the job and why you’re qualified. You should be prepared to explain your interest in the opportunity and why you’re the best person for the role.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6" name="Google Shape;106;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5" name="Google Shape;115;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0"/>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20"/>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29"/>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29"/>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2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3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2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2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22"/>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2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23"/>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23"/>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2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2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25"/>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25"/>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2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26"/>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2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27"/>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27"/>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27"/>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27"/>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2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28"/>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2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6.png"/><Relationship Id="rId4" Type="http://schemas.openxmlformats.org/officeDocument/2006/relationships/hyperlink" Target="https://www.indeed.com/career-advice/interviewing/how-to-prepare-for-an-interview" TargetMode="External"/><Relationship Id="rId5"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png"/><Relationship Id="rId4" Type="http://schemas.openxmlformats.org/officeDocument/2006/relationships/hyperlink" Target="https://www.indeed.com/career-advice/interviewing/how-to-prepare-for-an-interview" TargetMode="External"/><Relationship Id="rId5"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6.png"/><Relationship Id="rId4" Type="http://schemas.openxmlformats.org/officeDocument/2006/relationships/hyperlink" Target="https://www.indeed.com/career-advice/interviewing/how-to-prepare-for-an-interview" TargetMode="External"/><Relationship Id="rId5"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6.png"/><Relationship Id="rId4" Type="http://schemas.openxmlformats.org/officeDocument/2006/relationships/hyperlink" Target="https://www.indeed.com/career-advice/interviewing/how-to-prepare-for-an-interview" TargetMode="External"/><Relationship Id="rId5"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6.png"/><Relationship Id="rId4" Type="http://schemas.openxmlformats.org/officeDocument/2006/relationships/hyperlink" Target="https://www.indeed.com/career-advice/interviewing/how-to-prepare-for-an-interview" TargetMode="External"/><Relationship Id="rId5"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6.png"/><Relationship Id="rId4" Type="http://schemas.openxmlformats.org/officeDocument/2006/relationships/hyperlink" Target="https://www.indeed.com/career-advice/interviewing/how-to-prepare-for-an-interview" TargetMode="External"/><Relationship Id="rId5"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6.png"/><Relationship Id="rId4" Type="http://schemas.openxmlformats.org/officeDocument/2006/relationships/hyperlink" Target="https://www.indeed.com/career-advice/interviewing/how-to-prepare-for-an-interview" TargetMode="External"/><Relationship Id="rId5" Type="http://schemas.openxmlformats.org/officeDocument/2006/relationships/image" Target="../media/image1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6.png"/><Relationship Id="rId4" Type="http://schemas.openxmlformats.org/officeDocument/2006/relationships/hyperlink" Target="https://www.indeed.com/career-advice/interviewing/how-to-prepare-for-an-interview"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docs.google.com/document/d/1Qz2IFVnVxIrEsyK2ZZPcSog4X76v-kG3/edit" TargetMode="External"/><Relationship Id="rId4" Type="http://schemas.openxmlformats.org/officeDocument/2006/relationships/image" Target="../media/image6.png"/><Relationship Id="rId5"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png"/><Relationship Id="rId4" Type="http://schemas.openxmlformats.org/officeDocument/2006/relationships/image" Target="../media/image4.png"/><Relationship Id="rId5" Type="http://schemas.openxmlformats.org/officeDocument/2006/relationships/hyperlink" Target="https://www.indeed.com/career-advice/interviewing/how-to-prepare-for-an-interview"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png"/><Relationship Id="rId4" Type="http://schemas.openxmlformats.org/officeDocument/2006/relationships/hyperlink" Target="https://www.indeed.com/career-advice/interviewing/how-to-prepare-for-an-interview" TargetMode="External"/><Relationship Id="rId5"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png"/><Relationship Id="rId4" Type="http://schemas.openxmlformats.org/officeDocument/2006/relationships/hyperlink" Target="https://www.indeed.com/career-advice/interviewing/how-to-prepare-for-an-interview" TargetMode="External"/><Relationship Id="rId5"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png"/><Relationship Id="rId4" Type="http://schemas.openxmlformats.org/officeDocument/2006/relationships/hyperlink" Target="https://www.indeed.com/career-advice/interviewing/how-to-prepare-for-an-interview" TargetMode="External"/><Relationship Id="rId5"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
          <p:cNvSpPr txBox="1"/>
          <p:nvPr>
            <p:ph type="ctrTitle"/>
          </p:nvPr>
        </p:nvSpPr>
        <p:spPr>
          <a:xfrm>
            <a:off x="311708" y="744575"/>
            <a:ext cx="8520600" cy="2052600"/>
          </a:xfrm>
          <a:prstGeom prst="rect">
            <a:avLst/>
          </a:prstGeom>
          <a:noFill/>
          <a:ln>
            <a:noFill/>
          </a:ln>
        </p:spPr>
        <p:txBody>
          <a:bodyPr anchorCtr="0" anchor="ctr" bIns="91425" lIns="91425" spcFirstLastPara="1" rIns="91425" wrap="square" tIns="91425">
            <a:normAutofit/>
          </a:bodyPr>
          <a:lstStyle/>
          <a:p>
            <a:pPr indent="0" lvl="0" marL="0" rtl="0" algn="ctr">
              <a:lnSpc>
                <a:spcPct val="100000"/>
              </a:lnSpc>
              <a:spcBef>
                <a:spcPts val="0"/>
              </a:spcBef>
              <a:spcAft>
                <a:spcPts val="0"/>
              </a:spcAft>
              <a:buSzPts val="5200"/>
              <a:buNone/>
            </a:pPr>
            <a:r>
              <a:rPr b="1" lang="en">
                <a:solidFill>
                  <a:srgbClr val="3D85C6"/>
                </a:solidFill>
              </a:rPr>
              <a:t>INTERVIEWS </a:t>
            </a:r>
            <a:endParaRPr b="1">
              <a:solidFill>
                <a:srgbClr val="3D85C6"/>
              </a:solidFill>
            </a:endParaRPr>
          </a:p>
        </p:txBody>
      </p:sp>
      <p:sp>
        <p:nvSpPr>
          <p:cNvPr id="55" name="Google Shape;55;p1"/>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p>
            <a:pPr indent="0" lvl="0" marL="0" rtl="0" algn="ctr">
              <a:lnSpc>
                <a:spcPct val="100000"/>
              </a:lnSpc>
              <a:spcBef>
                <a:spcPts val="0"/>
              </a:spcBef>
              <a:spcAft>
                <a:spcPts val="0"/>
              </a:spcAft>
              <a:buSzPts val="2800"/>
              <a:buNone/>
            </a:pPr>
            <a:r>
              <a:rPr lang="en">
                <a:solidFill>
                  <a:srgbClr val="3D85C6"/>
                </a:solidFill>
              </a:rPr>
              <a:t>By Pamela Niyongere </a:t>
            </a:r>
            <a:endParaRPr>
              <a:solidFill>
                <a:srgbClr val="3D85C6"/>
              </a:solidFill>
            </a:endParaRPr>
          </a:p>
        </p:txBody>
      </p:sp>
      <p:pic>
        <p:nvPicPr>
          <p:cNvPr id="56" name="Google Shape;56;p1"/>
          <p:cNvPicPr preferRelativeResize="0"/>
          <p:nvPr/>
        </p:nvPicPr>
        <p:blipFill rotWithShape="1">
          <a:blip r:embed="rId3">
            <a:alphaModFix/>
          </a:blip>
          <a:srcRect b="0" l="0" r="0" t="0"/>
          <a:stretch/>
        </p:blipFill>
        <p:spPr>
          <a:xfrm>
            <a:off x="3397225" y="3979900"/>
            <a:ext cx="1838325" cy="8858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0"/>
          <p:cNvSpPr txBox="1"/>
          <p:nvPr>
            <p:ph type="title"/>
          </p:nvPr>
        </p:nvSpPr>
        <p:spPr>
          <a:xfrm>
            <a:off x="586200" y="445025"/>
            <a:ext cx="82461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
                <a:solidFill>
                  <a:srgbClr val="3D85C6"/>
                </a:solidFill>
              </a:rPr>
              <a:t>Step-to-step guide </a:t>
            </a:r>
            <a:endParaRPr b="1">
              <a:solidFill>
                <a:srgbClr val="3D85C6"/>
              </a:solidFill>
            </a:endParaRPr>
          </a:p>
        </p:txBody>
      </p:sp>
      <p:sp>
        <p:nvSpPr>
          <p:cNvPr id="127" name="Google Shape;127;p10"/>
          <p:cNvSpPr txBox="1"/>
          <p:nvPr>
            <p:ph idx="1" type="body"/>
          </p:nvPr>
        </p:nvSpPr>
        <p:spPr>
          <a:xfrm>
            <a:off x="2389625" y="3236000"/>
            <a:ext cx="5101500" cy="885900"/>
          </a:xfrm>
          <a:prstGeom prst="rect">
            <a:avLst/>
          </a:prstGeom>
          <a:noFill/>
          <a:ln>
            <a:noFill/>
          </a:ln>
        </p:spPr>
        <p:txBody>
          <a:bodyPr anchorCtr="0" anchor="t" bIns="91425" lIns="91425" spcFirstLastPara="1" rIns="91425" wrap="square" tIns="91425">
            <a:normAutofit/>
          </a:bodyPr>
          <a:lstStyle/>
          <a:p>
            <a:pPr indent="0" lvl="0" marL="0" rtl="0" algn="ctr">
              <a:lnSpc>
                <a:spcPct val="125000"/>
              </a:lnSpc>
              <a:spcBef>
                <a:spcPts val="1400"/>
              </a:spcBef>
              <a:spcAft>
                <a:spcPts val="0"/>
              </a:spcAft>
              <a:buClr>
                <a:schemeClr val="dk1"/>
              </a:buClr>
              <a:buSzPts val="1100"/>
              <a:buFont typeface="Arial"/>
              <a:buNone/>
            </a:pPr>
            <a:r>
              <a:rPr b="1" lang="en" sz="1300">
                <a:solidFill>
                  <a:srgbClr val="3D85C6"/>
                </a:solidFill>
              </a:rPr>
              <a:t>5. Practice your speaking voice and body language</a:t>
            </a:r>
            <a:endParaRPr b="1" sz="1300">
              <a:solidFill>
                <a:srgbClr val="3D85C6"/>
              </a:solidFill>
            </a:endParaRPr>
          </a:p>
          <a:p>
            <a:pPr indent="0" lvl="0" marL="0" rtl="0" algn="l">
              <a:lnSpc>
                <a:spcPct val="115000"/>
              </a:lnSpc>
              <a:spcBef>
                <a:spcPts val="0"/>
              </a:spcBef>
              <a:spcAft>
                <a:spcPts val="1200"/>
              </a:spcAft>
              <a:buSzPts val="1800"/>
              <a:buNone/>
            </a:pPr>
            <a:r>
              <a:t/>
            </a:r>
            <a:endParaRPr b="1">
              <a:solidFill>
                <a:srgbClr val="3D85C6"/>
              </a:solidFill>
            </a:endParaRPr>
          </a:p>
        </p:txBody>
      </p:sp>
      <p:pic>
        <p:nvPicPr>
          <p:cNvPr id="128" name="Google Shape;128;p10"/>
          <p:cNvPicPr preferRelativeResize="0"/>
          <p:nvPr/>
        </p:nvPicPr>
        <p:blipFill rotWithShape="1">
          <a:blip r:embed="rId3">
            <a:alphaModFix/>
          </a:blip>
          <a:srcRect b="0" l="0" r="0" t="0"/>
          <a:stretch/>
        </p:blipFill>
        <p:spPr>
          <a:xfrm>
            <a:off x="311700" y="4184225"/>
            <a:ext cx="1838325" cy="885825"/>
          </a:xfrm>
          <a:prstGeom prst="rect">
            <a:avLst/>
          </a:prstGeom>
          <a:noFill/>
          <a:ln>
            <a:noFill/>
          </a:ln>
        </p:spPr>
      </p:pic>
      <p:sp>
        <p:nvSpPr>
          <p:cNvPr id="129" name="Google Shape;129;p10"/>
          <p:cNvSpPr txBox="1"/>
          <p:nvPr/>
        </p:nvSpPr>
        <p:spPr>
          <a:xfrm>
            <a:off x="470825" y="4015300"/>
            <a:ext cx="64137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700"/>
              <a:buFont typeface="Arial"/>
              <a:buNone/>
            </a:pPr>
            <a:r>
              <a:rPr b="0" i="0" lang="en" sz="700" u="none" cap="none" strike="noStrike">
                <a:solidFill>
                  <a:srgbClr val="000000"/>
                </a:solidFill>
                <a:latin typeface="Arial"/>
                <a:ea typeface="Arial"/>
                <a:cs typeface="Arial"/>
                <a:sym typeface="Arial"/>
              </a:rPr>
              <a:t>Source: </a:t>
            </a:r>
            <a:r>
              <a:rPr b="0" i="0" lang="en" sz="700" u="sng" cap="none" strike="noStrike">
                <a:solidFill>
                  <a:srgbClr val="2200CC"/>
                </a:solidFill>
                <a:latin typeface="Arial"/>
                <a:ea typeface="Arial"/>
                <a:cs typeface="Arial"/>
                <a:sym typeface="Arial"/>
                <a:hlinkClick r:id="rId4">
                  <a:extLst>
                    <a:ext uri="{A12FA001-AC4F-418D-AE19-62706E023703}">
                      <ahyp:hlinkClr val="tx"/>
                    </a:ext>
                  </a:extLst>
                </a:hlinkClick>
              </a:rPr>
              <a:t>https://www.indeed.com/career-advice/interviewing/how-to-prepare-for-an-interview</a:t>
            </a:r>
            <a:r>
              <a:rPr b="0" i="0" lang="en" sz="700" u="none" cap="none" strike="noStrike">
                <a:solidFill>
                  <a:schemeClr val="dk1"/>
                </a:solidFill>
                <a:latin typeface="Arial"/>
                <a:ea typeface="Arial"/>
                <a:cs typeface="Arial"/>
                <a:sym typeface="Arial"/>
              </a:rPr>
              <a:t> </a:t>
            </a:r>
            <a:endParaRPr b="0" i="0" sz="700" u="none" cap="none" strike="noStrike">
              <a:solidFill>
                <a:srgbClr val="000000"/>
              </a:solidFill>
              <a:latin typeface="Arial"/>
              <a:ea typeface="Arial"/>
              <a:cs typeface="Arial"/>
              <a:sym typeface="Arial"/>
            </a:endParaRPr>
          </a:p>
        </p:txBody>
      </p:sp>
      <p:pic>
        <p:nvPicPr>
          <p:cNvPr id="130" name="Google Shape;130;p10"/>
          <p:cNvPicPr preferRelativeResize="0"/>
          <p:nvPr/>
        </p:nvPicPr>
        <p:blipFill rotWithShape="1">
          <a:blip r:embed="rId5">
            <a:alphaModFix/>
          </a:blip>
          <a:srcRect b="0" l="0" r="0" t="0"/>
          <a:stretch/>
        </p:blipFill>
        <p:spPr>
          <a:xfrm>
            <a:off x="3981175" y="1223425"/>
            <a:ext cx="1806875" cy="18068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1"/>
          <p:cNvSpPr txBox="1"/>
          <p:nvPr>
            <p:ph type="title"/>
          </p:nvPr>
        </p:nvSpPr>
        <p:spPr>
          <a:xfrm>
            <a:off x="586200" y="445025"/>
            <a:ext cx="82461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
                <a:solidFill>
                  <a:srgbClr val="3D85C6"/>
                </a:solidFill>
              </a:rPr>
              <a:t>Step-to-step guide </a:t>
            </a:r>
            <a:endParaRPr b="1">
              <a:solidFill>
                <a:srgbClr val="3D85C6"/>
              </a:solidFill>
            </a:endParaRPr>
          </a:p>
        </p:txBody>
      </p:sp>
      <p:sp>
        <p:nvSpPr>
          <p:cNvPr id="136" name="Google Shape;136;p11"/>
          <p:cNvSpPr txBox="1"/>
          <p:nvPr>
            <p:ph idx="1" type="body"/>
          </p:nvPr>
        </p:nvSpPr>
        <p:spPr>
          <a:xfrm>
            <a:off x="2665025" y="3305688"/>
            <a:ext cx="5074800" cy="572700"/>
          </a:xfrm>
          <a:prstGeom prst="rect">
            <a:avLst/>
          </a:prstGeom>
          <a:noFill/>
          <a:ln>
            <a:noFill/>
          </a:ln>
        </p:spPr>
        <p:txBody>
          <a:bodyPr anchorCtr="0" anchor="t" bIns="91425" lIns="91425" spcFirstLastPara="1" rIns="91425" wrap="square" tIns="91425">
            <a:noAutofit/>
          </a:bodyPr>
          <a:lstStyle/>
          <a:p>
            <a:pPr indent="0" lvl="0" marL="0" rtl="0" algn="ctr">
              <a:lnSpc>
                <a:spcPct val="105000"/>
              </a:lnSpc>
              <a:spcBef>
                <a:spcPts val="0"/>
              </a:spcBef>
              <a:spcAft>
                <a:spcPts val="0"/>
              </a:spcAft>
              <a:buSzPts val="523"/>
              <a:buNone/>
            </a:pPr>
            <a:r>
              <a:rPr b="1" lang="en" sz="1417">
                <a:solidFill>
                  <a:srgbClr val="3D85C6"/>
                </a:solidFill>
              </a:rPr>
              <a:t>6. Prepare thoughtful questions for the interviewer</a:t>
            </a:r>
            <a:endParaRPr b="1" sz="1417">
              <a:solidFill>
                <a:srgbClr val="3D85C6"/>
              </a:solidFill>
            </a:endParaRPr>
          </a:p>
          <a:p>
            <a:pPr indent="0" lvl="0" marL="0" rtl="0" algn="l">
              <a:lnSpc>
                <a:spcPct val="105000"/>
              </a:lnSpc>
              <a:spcBef>
                <a:spcPts val="1200"/>
              </a:spcBef>
              <a:spcAft>
                <a:spcPts val="1200"/>
              </a:spcAft>
              <a:buSzPts val="523"/>
              <a:buNone/>
            </a:pPr>
            <a:r>
              <a:t/>
            </a:r>
            <a:endParaRPr sz="855"/>
          </a:p>
        </p:txBody>
      </p:sp>
      <p:pic>
        <p:nvPicPr>
          <p:cNvPr id="137" name="Google Shape;137;p11"/>
          <p:cNvPicPr preferRelativeResize="0"/>
          <p:nvPr/>
        </p:nvPicPr>
        <p:blipFill rotWithShape="1">
          <a:blip r:embed="rId3">
            <a:alphaModFix/>
          </a:blip>
          <a:srcRect b="0" l="0" r="0" t="0"/>
          <a:stretch/>
        </p:blipFill>
        <p:spPr>
          <a:xfrm>
            <a:off x="311700" y="4184225"/>
            <a:ext cx="1838325" cy="885825"/>
          </a:xfrm>
          <a:prstGeom prst="rect">
            <a:avLst/>
          </a:prstGeom>
          <a:noFill/>
          <a:ln>
            <a:noFill/>
          </a:ln>
        </p:spPr>
      </p:pic>
      <p:sp>
        <p:nvSpPr>
          <p:cNvPr id="138" name="Google Shape;138;p11"/>
          <p:cNvSpPr txBox="1"/>
          <p:nvPr/>
        </p:nvSpPr>
        <p:spPr>
          <a:xfrm>
            <a:off x="470825" y="4015300"/>
            <a:ext cx="64137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700"/>
              <a:buFont typeface="Arial"/>
              <a:buNone/>
            </a:pPr>
            <a:r>
              <a:rPr b="0" i="0" lang="en" sz="700" u="none" cap="none" strike="noStrike">
                <a:solidFill>
                  <a:srgbClr val="000000"/>
                </a:solidFill>
                <a:latin typeface="Arial"/>
                <a:ea typeface="Arial"/>
                <a:cs typeface="Arial"/>
                <a:sym typeface="Arial"/>
              </a:rPr>
              <a:t>Source: </a:t>
            </a:r>
            <a:r>
              <a:rPr b="0" i="0" lang="en" sz="700" u="sng" cap="none" strike="noStrike">
                <a:solidFill>
                  <a:srgbClr val="2200CC"/>
                </a:solidFill>
                <a:latin typeface="Arial"/>
                <a:ea typeface="Arial"/>
                <a:cs typeface="Arial"/>
                <a:sym typeface="Arial"/>
                <a:hlinkClick r:id="rId4">
                  <a:extLst>
                    <a:ext uri="{A12FA001-AC4F-418D-AE19-62706E023703}">
                      <ahyp:hlinkClr val="tx"/>
                    </a:ext>
                  </a:extLst>
                </a:hlinkClick>
              </a:rPr>
              <a:t>https://www.indeed.com/career-advice/interviewing/how-to-prepare-for-an-interview</a:t>
            </a:r>
            <a:r>
              <a:rPr b="0" i="0" lang="en" sz="700" u="none" cap="none" strike="noStrike">
                <a:solidFill>
                  <a:schemeClr val="dk1"/>
                </a:solidFill>
                <a:latin typeface="Arial"/>
                <a:ea typeface="Arial"/>
                <a:cs typeface="Arial"/>
                <a:sym typeface="Arial"/>
              </a:rPr>
              <a:t> </a:t>
            </a:r>
            <a:endParaRPr b="0" i="0" sz="700" u="none" cap="none" strike="noStrike">
              <a:solidFill>
                <a:srgbClr val="000000"/>
              </a:solidFill>
              <a:latin typeface="Arial"/>
              <a:ea typeface="Arial"/>
              <a:cs typeface="Arial"/>
              <a:sym typeface="Arial"/>
            </a:endParaRPr>
          </a:p>
        </p:txBody>
      </p:sp>
      <p:pic>
        <p:nvPicPr>
          <p:cNvPr id="139" name="Google Shape;139;p11"/>
          <p:cNvPicPr preferRelativeResize="0"/>
          <p:nvPr/>
        </p:nvPicPr>
        <p:blipFill rotWithShape="1">
          <a:blip r:embed="rId5">
            <a:alphaModFix/>
          </a:blip>
          <a:srcRect b="0" l="0" r="0" t="0"/>
          <a:stretch/>
        </p:blipFill>
        <p:spPr>
          <a:xfrm>
            <a:off x="4024175" y="1183925"/>
            <a:ext cx="2121775" cy="21217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2"/>
          <p:cNvSpPr txBox="1"/>
          <p:nvPr>
            <p:ph type="title"/>
          </p:nvPr>
        </p:nvSpPr>
        <p:spPr>
          <a:xfrm>
            <a:off x="586200" y="445025"/>
            <a:ext cx="82461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
                <a:solidFill>
                  <a:srgbClr val="3D85C6"/>
                </a:solidFill>
              </a:rPr>
              <a:t>Step-to-step guide </a:t>
            </a:r>
            <a:endParaRPr b="1">
              <a:solidFill>
                <a:srgbClr val="3D85C6"/>
              </a:solidFill>
            </a:endParaRPr>
          </a:p>
        </p:txBody>
      </p:sp>
      <p:sp>
        <p:nvSpPr>
          <p:cNvPr id="145" name="Google Shape;145;p12"/>
          <p:cNvSpPr txBox="1"/>
          <p:nvPr>
            <p:ph idx="1" type="body"/>
          </p:nvPr>
        </p:nvSpPr>
        <p:spPr>
          <a:xfrm>
            <a:off x="1750275" y="3347863"/>
            <a:ext cx="6682500" cy="621900"/>
          </a:xfrm>
          <a:prstGeom prst="rect">
            <a:avLst/>
          </a:prstGeom>
          <a:noFill/>
          <a:ln>
            <a:noFill/>
          </a:ln>
        </p:spPr>
        <p:txBody>
          <a:bodyPr anchorCtr="0" anchor="t" bIns="91425" lIns="91425" spcFirstLastPara="1" rIns="91425" wrap="square" tIns="91425">
            <a:noAutofit/>
          </a:bodyPr>
          <a:lstStyle/>
          <a:p>
            <a:pPr indent="0" lvl="0" marL="0" rtl="0" algn="ctr">
              <a:lnSpc>
                <a:spcPct val="105000"/>
              </a:lnSpc>
              <a:spcBef>
                <a:spcPts val="1400"/>
              </a:spcBef>
              <a:spcAft>
                <a:spcPts val="0"/>
              </a:spcAft>
              <a:buClr>
                <a:schemeClr val="dk1"/>
              </a:buClr>
              <a:buSzPts val="1018"/>
              <a:buFont typeface="Arial"/>
              <a:buNone/>
            </a:pPr>
            <a:r>
              <a:rPr b="1" lang="en" sz="1402">
                <a:solidFill>
                  <a:srgbClr val="3D85C6"/>
                </a:solidFill>
              </a:rPr>
              <a:t>7. Conduct mock interviews</a:t>
            </a:r>
            <a:endParaRPr b="1" sz="1402">
              <a:solidFill>
                <a:srgbClr val="3D85C6"/>
              </a:solidFill>
            </a:endParaRPr>
          </a:p>
          <a:p>
            <a:pPr indent="0" lvl="0" marL="0" rtl="0" algn="l">
              <a:lnSpc>
                <a:spcPct val="95000"/>
              </a:lnSpc>
              <a:spcBef>
                <a:spcPts val="0"/>
              </a:spcBef>
              <a:spcAft>
                <a:spcPts val="1200"/>
              </a:spcAft>
              <a:buSzPts val="1018"/>
              <a:buNone/>
            </a:pPr>
            <a:r>
              <a:t/>
            </a:r>
            <a:endParaRPr sz="1665"/>
          </a:p>
        </p:txBody>
      </p:sp>
      <p:pic>
        <p:nvPicPr>
          <p:cNvPr id="146" name="Google Shape;146;p12"/>
          <p:cNvPicPr preferRelativeResize="0"/>
          <p:nvPr/>
        </p:nvPicPr>
        <p:blipFill rotWithShape="1">
          <a:blip r:embed="rId3">
            <a:alphaModFix/>
          </a:blip>
          <a:srcRect b="0" l="0" r="0" t="0"/>
          <a:stretch/>
        </p:blipFill>
        <p:spPr>
          <a:xfrm>
            <a:off x="311700" y="4184225"/>
            <a:ext cx="1838325" cy="885825"/>
          </a:xfrm>
          <a:prstGeom prst="rect">
            <a:avLst/>
          </a:prstGeom>
          <a:noFill/>
          <a:ln>
            <a:noFill/>
          </a:ln>
        </p:spPr>
      </p:pic>
      <p:sp>
        <p:nvSpPr>
          <p:cNvPr id="147" name="Google Shape;147;p12"/>
          <p:cNvSpPr txBox="1"/>
          <p:nvPr/>
        </p:nvSpPr>
        <p:spPr>
          <a:xfrm>
            <a:off x="470825" y="4015300"/>
            <a:ext cx="64137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700"/>
              <a:buFont typeface="Arial"/>
              <a:buNone/>
            </a:pPr>
            <a:r>
              <a:rPr b="0" i="0" lang="en" sz="700" u="none" cap="none" strike="noStrike">
                <a:solidFill>
                  <a:srgbClr val="000000"/>
                </a:solidFill>
                <a:latin typeface="Arial"/>
                <a:ea typeface="Arial"/>
                <a:cs typeface="Arial"/>
                <a:sym typeface="Arial"/>
              </a:rPr>
              <a:t>Source: </a:t>
            </a:r>
            <a:r>
              <a:rPr b="0" i="0" lang="en" sz="700" u="sng" cap="none" strike="noStrike">
                <a:solidFill>
                  <a:srgbClr val="2200CC"/>
                </a:solidFill>
                <a:latin typeface="Arial"/>
                <a:ea typeface="Arial"/>
                <a:cs typeface="Arial"/>
                <a:sym typeface="Arial"/>
                <a:hlinkClick r:id="rId4">
                  <a:extLst>
                    <a:ext uri="{A12FA001-AC4F-418D-AE19-62706E023703}">
                      <ahyp:hlinkClr val="tx"/>
                    </a:ext>
                  </a:extLst>
                </a:hlinkClick>
              </a:rPr>
              <a:t>https://www.indeed.com/career-advice/interviewing/how-to-prepare-for-an-interview</a:t>
            </a:r>
            <a:r>
              <a:rPr b="0" i="0" lang="en" sz="700" u="none" cap="none" strike="noStrike">
                <a:solidFill>
                  <a:schemeClr val="dk1"/>
                </a:solidFill>
                <a:latin typeface="Arial"/>
                <a:ea typeface="Arial"/>
                <a:cs typeface="Arial"/>
                <a:sym typeface="Arial"/>
              </a:rPr>
              <a:t> </a:t>
            </a:r>
            <a:endParaRPr b="0" i="0" sz="700" u="none" cap="none" strike="noStrike">
              <a:solidFill>
                <a:srgbClr val="000000"/>
              </a:solidFill>
              <a:latin typeface="Arial"/>
              <a:ea typeface="Arial"/>
              <a:cs typeface="Arial"/>
              <a:sym typeface="Arial"/>
            </a:endParaRPr>
          </a:p>
        </p:txBody>
      </p:sp>
      <p:pic>
        <p:nvPicPr>
          <p:cNvPr id="148" name="Google Shape;148;p12"/>
          <p:cNvPicPr preferRelativeResize="0"/>
          <p:nvPr/>
        </p:nvPicPr>
        <p:blipFill rotWithShape="1">
          <a:blip r:embed="rId5">
            <a:alphaModFix/>
          </a:blip>
          <a:srcRect b="0" l="0" r="0" t="0"/>
          <a:stretch/>
        </p:blipFill>
        <p:spPr>
          <a:xfrm>
            <a:off x="3672800" y="12284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3"/>
          <p:cNvSpPr txBox="1"/>
          <p:nvPr>
            <p:ph type="title"/>
          </p:nvPr>
        </p:nvSpPr>
        <p:spPr>
          <a:xfrm>
            <a:off x="586200" y="445025"/>
            <a:ext cx="82461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
                <a:solidFill>
                  <a:srgbClr val="3D85C6"/>
                </a:solidFill>
              </a:rPr>
              <a:t>Step-to-step guide </a:t>
            </a:r>
            <a:endParaRPr b="1">
              <a:solidFill>
                <a:srgbClr val="3D85C6"/>
              </a:solidFill>
            </a:endParaRPr>
          </a:p>
        </p:txBody>
      </p:sp>
      <p:sp>
        <p:nvSpPr>
          <p:cNvPr id="154" name="Google Shape;154;p13"/>
          <p:cNvSpPr txBox="1"/>
          <p:nvPr>
            <p:ph idx="1" type="body"/>
          </p:nvPr>
        </p:nvSpPr>
        <p:spPr>
          <a:xfrm>
            <a:off x="2487350" y="3393400"/>
            <a:ext cx="4737000" cy="621900"/>
          </a:xfrm>
          <a:prstGeom prst="rect">
            <a:avLst/>
          </a:prstGeom>
          <a:noFill/>
          <a:ln>
            <a:noFill/>
          </a:ln>
        </p:spPr>
        <p:txBody>
          <a:bodyPr anchorCtr="0" anchor="t" bIns="91425" lIns="91425" spcFirstLastPara="1" rIns="91425" wrap="square" tIns="91425">
            <a:normAutofit/>
          </a:bodyPr>
          <a:lstStyle/>
          <a:p>
            <a:pPr indent="0" lvl="0" marL="0" rtl="0" algn="ctr">
              <a:lnSpc>
                <a:spcPct val="115000"/>
              </a:lnSpc>
              <a:spcBef>
                <a:spcPts val="0"/>
              </a:spcBef>
              <a:spcAft>
                <a:spcPts val="1200"/>
              </a:spcAft>
              <a:buSzPts val="1800"/>
              <a:buNone/>
            </a:pPr>
            <a:r>
              <a:rPr b="1" lang="en">
                <a:solidFill>
                  <a:srgbClr val="3D85C6"/>
                </a:solidFill>
              </a:rPr>
              <a:t>8. Dress to impress </a:t>
            </a:r>
            <a:endParaRPr b="1">
              <a:solidFill>
                <a:srgbClr val="3D85C6"/>
              </a:solidFill>
            </a:endParaRPr>
          </a:p>
        </p:txBody>
      </p:sp>
      <p:pic>
        <p:nvPicPr>
          <p:cNvPr id="155" name="Google Shape;155;p13"/>
          <p:cNvPicPr preferRelativeResize="0"/>
          <p:nvPr/>
        </p:nvPicPr>
        <p:blipFill rotWithShape="1">
          <a:blip r:embed="rId3">
            <a:alphaModFix/>
          </a:blip>
          <a:srcRect b="0" l="0" r="0" t="0"/>
          <a:stretch/>
        </p:blipFill>
        <p:spPr>
          <a:xfrm>
            <a:off x="311700" y="4184225"/>
            <a:ext cx="1838325" cy="885825"/>
          </a:xfrm>
          <a:prstGeom prst="rect">
            <a:avLst/>
          </a:prstGeom>
          <a:noFill/>
          <a:ln>
            <a:noFill/>
          </a:ln>
        </p:spPr>
      </p:pic>
      <p:sp>
        <p:nvSpPr>
          <p:cNvPr id="156" name="Google Shape;156;p13"/>
          <p:cNvSpPr txBox="1"/>
          <p:nvPr/>
        </p:nvSpPr>
        <p:spPr>
          <a:xfrm>
            <a:off x="470825" y="4015300"/>
            <a:ext cx="64137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700"/>
              <a:buFont typeface="Arial"/>
              <a:buNone/>
            </a:pPr>
            <a:r>
              <a:rPr b="0" i="0" lang="en" sz="700" u="none" cap="none" strike="noStrike">
                <a:solidFill>
                  <a:srgbClr val="000000"/>
                </a:solidFill>
                <a:latin typeface="Arial"/>
                <a:ea typeface="Arial"/>
                <a:cs typeface="Arial"/>
                <a:sym typeface="Arial"/>
              </a:rPr>
              <a:t>Source: </a:t>
            </a:r>
            <a:r>
              <a:rPr b="0" i="0" lang="en" sz="700" u="sng" cap="none" strike="noStrike">
                <a:solidFill>
                  <a:srgbClr val="2200CC"/>
                </a:solidFill>
                <a:latin typeface="Arial"/>
                <a:ea typeface="Arial"/>
                <a:cs typeface="Arial"/>
                <a:sym typeface="Arial"/>
                <a:hlinkClick r:id="rId4">
                  <a:extLst>
                    <a:ext uri="{A12FA001-AC4F-418D-AE19-62706E023703}">
                      <ahyp:hlinkClr val="tx"/>
                    </a:ext>
                  </a:extLst>
                </a:hlinkClick>
              </a:rPr>
              <a:t>https://www.indeed.com/career-advice/interviewing/how-to-prepare-for-an-interview</a:t>
            </a:r>
            <a:r>
              <a:rPr b="0" i="0" lang="en" sz="700" u="none" cap="none" strike="noStrike">
                <a:solidFill>
                  <a:schemeClr val="dk1"/>
                </a:solidFill>
                <a:latin typeface="Arial"/>
                <a:ea typeface="Arial"/>
                <a:cs typeface="Arial"/>
                <a:sym typeface="Arial"/>
              </a:rPr>
              <a:t> </a:t>
            </a:r>
            <a:endParaRPr b="0" i="0" sz="700" u="none" cap="none" strike="noStrike">
              <a:solidFill>
                <a:srgbClr val="000000"/>
              </a:solidFill>
              <a:latin typeface="Arial"/>
              <a:ea typeface="Arial"/>
              <a:cs typeface="Arial"/>
              <a:sym typeface="Arial"/>
            </a:endParaRPr>
          </a:p>
        </p:txBody>
      </p:sp>
      <p:pic>
        <p:nvPicPr>
          <p:cNvPr id="157" name="Google Shape;157;p13"/>
          <p:cNvPicPr preferRelativeResize="0"/>
          <p:nvPr/>
        </p:nvPicPr>
        <p:blipFill rotWithShape="1">
          <a:blip r:embed="rId5">
            <a:alphaModFix/>
          </a:blip>
          <a:srcRect b="0" l="0" r="0" t="0"/>
          <a:stretch/>
        </p:blipFill>
        <p:spPr>
          <a:xfrm>
            <a:off x="3483675" y="1017725"/>
            <a:ext cx="2271400" cy="22714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4"/>
          <p:cNvSpPr txBox="1"/>
          <p:nvPr>
            <p:ph type="title"/>
          </p:nvPr>
        </p:nvSpPr>
        <p:spPr>
          <a:xfrm>
            <a:off x="586200" y="445025"/>
            <a:ext cx="82461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
                <a:solidFill>
                  <a:srgbClr val="3D85C6"/>
                </a:solidFill>
              </a:rPr>
              <a:t>Step-to-step guide </a:t>
            </a:r>
            <a:endParaRPr b="1">
              <a:solidFill>
                <a:srgbClr val="3D85C6"/>
              </a:solidFill>
            </a:endParaRPr>
          </a:p>
        </p:txBody>
      </p:sp>
      <p:sp>
        <p:nvSpPr>
          <p:cNvPr id="163" name="Google Shape;163;p14"/>
          <p:cNvSpPr txBox="1"/>
          <p:nvPr>
            <p:ph idx="1" type="body"/>
          </p:nvPr>
        </p:nvSpPr>
        <p:spPr>
          <a:xfrm>
            <a:off x="2150025" y="3224500"/>
            <a:ext cx="6114000" cy="790800"/>
          </a:xfrm>
          <a:prstGeom prst="rect">
            <a:avLst/>
          </a:prstGeom>
          <a:noFill/>
          <a:ln>
            <a:noFill/>
          </a:ln>
        </p:spPr>
        <p:txBody>
          <a:bodyPr anchorCtr="0" anchor="t" bIns="91425" lIns="91425" spcFirstLastPara="1" rIns="91425" wrap="square" tIns="91425">
            <a:normAutofit/>
          </a:bodyPr>
          <a:lstStyle/>
          <a:p>
            <a:pPr indent="0" lvl="0" marL="0" rtl="0" algn="ctr">
              <a:lnSpc>
                <a:spcPct val="115000"/>
              </a:lnSpc>
              <a:spcBef>
                <a:spcPts val="0"/>
              </a:spcBef>
              <a:spcAft>
                <a:spcPts val="1200"/>
              </a:spcAft>
              <a:buSzPts val="1800"/>
              <a:buNone/>
            </a:pPr>
            <a:r>
              <a:rPr b="1" lang="en">
                <a:solidFill>
                  <a:srgbClr val="3D85C6"/>
                </a:solidFill>
              </a:rPr>
              <a:t>9. Be on time!!! ( at least 15 mins before the interview)</a:t>
            </a:r>
            <a:endParaRPr b="1">
              <a:solidFill>
                <a:srgbClr val="3D85C6"/>
              </a:solidFill>
            </a:endParaRPr>
          </a:p>
        </p:txBody>
      </p:sp>
      <p:pic>
        <p:nvPicPr>
          <p:cNvPr id="164" name="Google Shape;164;p14"/>
          <p:cNvPicPr preferRelativeResize="0"/>
          <p:nvPr/>
        </p:nvPicPr>
        <p:blipFill rotWithShape="1">
          <a:blip r:embed="rId3">
            <a:alphaModFix/>
          </a:blip>
          <a:srcRect b="0" l="0" r="0" t="0"/>
          <a:stretch/>
        </p:blipFill>
        <p:spPr>
          <a:xfrm>
            <a:off x="311700" y="4184225"/>
            <a:ext cx="1838325" cy="885825"/>
          </a:xfrm>
          <a:prstGeom prst="rect">
            <a:avLst/>
          </a:prstGeom>
          <a:noFill/>
          <a:ln>
            <a:noFill/>
          </a:ln>
        </p:spPr>
      </p:pic>
      <p:sp>
        <p:nvSpPr>
          <p:cNvPr id="165" name="Google Shape;165;p14"/>
          <p:cNvSpPr txBox="1"/>
          <p:nvPr/>
        </p:nvSpPr>
        <p:spPr>
          <a:xfrm>
            <a:off x="470825" y="4015300"/>
            <a:ext cx="64137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700"/>
              <a:buFont typeface="Arial"/>
              <a:buNone/>
            </a:pPr>
            <a:r>
              <a:rPr b="0" i="0" lang="en" sz="700" u="none" cap="none" strike="noStrike">
                <a:solidFill>
                  <a:srgbClr val="000000"/>
                </a:solidFill>
                <a:latin typeface="Arial"/>
                <a:ea typeface="Arial"/>
                <a:cs typeface="Arial"/>
                <a:sym typeface="Arial"/>
              </a:rPr>
              <a:t>Source: </a:t>
            </a:r>
            <a:r>
              <a:rPr b="0" i="0" lang="en" sz="700" u="sng" cap="none" strike="noStrike">
                <a:solidFill>
                  <a:srgbClr val="2200CC"/>
                </a:solidFill>
                <a:latin typeface="Arial"/>
                <a:ea typeface="Arial"/>
                <a:cs typeface="Arial"/>
                <a:sym typeface="Arial"/>
                <a:hlinkClick r:id="rId4">
                  <a:extLst>
                    <a:ext uri="{A12FA001-AC4F-418D-AE19-62706E023703}">
                      <ahyp:hlinkClr val="tx"/>
                    </a:ext>
                  </a:extLst>
                </a:hlinkClick>
              </a:rPr>
              <a:t>https://www.indeed.com/career-advice/interviewing/how-to-prepare-for-an-interview</a:t>
            </a:r>
            <a:r>
              <a:rPr b="0" i="0" lang="en" sz="700" u="none" cap="none" strike="noStrike">
                <a:solidFill>
                  <a:schemeClr val="dk1"/>
                </a:solidFill>
                <a:latin typeface="Arial"/>
                <a:ea typeface="Arial"/>
                <a:cs typeface="Arial"/>
                <a:sym typeface="Arial"/>
              </a:rPr>
              <a:t> </a:t>
            </a:r>
            <a:endParaRPr b="0" i="0" sz="700" u="none" cap="none" strike="noStrike">
              <a:solidFill>
                <a:srgbClr val="000000"/>
              </a:solidFill>
              <a:latin typeface="Arial"/>
              <a:ea typeface="Arial"/>
              <a:cs typeface="Arial"/>
              <a:sym typeface="Arial"/>
            </a:endParaRPr>
          </a:p>
        </p:txBody>
      </p:sp>
      <p:pic>
        <p:nvPicPr>
          <p:cNvPr id="166" name="Google Shape;166;p14"/>
          <p:cNvPicPr preferRelativeResize="0"/>
          <p:nvPr/>
        </p:nvPicPr>
        <p:blipFill rotWithShape="1">
          <a:blip r:embed="rId5">
            <a:alphaModFix/>
          </a:blip>
          <a:srcRect b="9653" l="0" r="0" t="11337"/>
          <a:stretch/>
        </p:blipFill>
        <p:spPr>
          <a:xfrm>
            <a:off x="3500075" y="1109538"/>
            <a:ext cx="2560723" cy="2023152"/>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15"/>
          <p:cNvSpPr txBox="1"/>
          <p:nvPr>
            <p:ph type="title"/>
          </p:nvPr>
        </p:nvSpPr>
        <p:spPr>
          <a:xfrm>
            <a:off x="586200" y="445025"/>
            <a:ext cx="82461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
                <a:solidFill>
                  <a:srgbClr val="3D85C6"/>
                </a:solidFill>
              </a:rPr>
              <a:t>Step-to-step guide </a:t>
            </a:r>
            <a:endParaRPr b="1">
              <a:solidFill>
                <a:srgbClr val="3D85C6"/>
              </a:solidFill>
            </a:endParaRPr>
          </a:p>
        </p:txBody>
      </p:sp>
      <p:sp>
        <p:nvSpPr>
          <p:cNvPr id="172" name="Google Shape;172;p15"/>
          <p:cNvSpPr txBox="1"/>
          <p:nvPr>
            <p:ph idx="1" type="body"/>
          </p:nvPr>
        </p:nvSpPr>
        <p:spPr>
          <a:xfrm>
            <a:off x="1874650" y="3250538"/>
            <a:ext cx="6114000" cy="790800"/>
          </a:xfrm>
          <a:prstGeom prst="rect">
            <a:avLst/>
          </a:prstGeom>
          <a:noFill/>
          <a:ln>
            <a:noFill/>
          </a:ln>
        </p:spPr>
        <p:txBody>
          <a:bodyPr anchorCtr="0" anchor="t" bIns="91425" lIns="91425" spcFirstLastPara="1" rIns="91425" wrap="square" tIns="91425">
            <a:normAutofit/>
          </a:bodyPr>
          <a:lstStyle/>
          <a:p>
            <a:pPr indent="0" lvl="0" marL="0" rtl="0" algn="ctr">
              <a:lnSpc>
                <a:spcPct val="115000"/>
              </a:lnSpc>
              <a:spcBef>
                <a:spcPts val="0"/>
              </a:spcBef>
              <a:spcAft>
                <a:spcPts val="1200"/>
              </a:spcAft>
              <a:buSzPts val="1800"/>
              <a:buNone/>
            </a:pPr>
            <a:r>
              <a:rPr b="1" lang="en">
                <a:solidFill>
                  <a:srgbClr val="3D85C6"/>
                </a:solidFill>
              </a:rPr>
              <a:t>10. Sell yourself </a:t>
            </a:r>
            <a:endParaRPr b="1">
              <a:solidFill>
                <a:srgbClr val="3D85C6"/>
              </a:solidFill>
            </a:endParaRPr>
          </a:p>
        </p:txBody>
      </p:sp>
      <p:pic>
        <p:nvPicPr>
          <p:cNvPr id="173" name="Google Shape;173;p15"/>
          <p:cNvPicPr preferRelativeResize="0"/>
          <p:nvPr/>
        </p:nvPicPr>
        <p:blipFill rotWithShape="1">
          <a:blip r:embed="rId3">
            <a:alphaModFix/>
          </a:blip>
          <a:srcRect b="0" l="0" r="0" t="0"/>
          <a:stretch/>
        </p:blipFill>
        <p:spPr>
          <a:xfrm>
            <a:off x="311700" y="4184225"/>
            <a:ext cx="1838325" cy="885825"/>
          </a:xfrm>
          <a:prstGeom prst="rect">
            <a:avLst/>
          </a:prstGeom>
          <a:noFill/>
          <a:ln>
            <a:noFill/>
          </a:ln>
        </p:spPr>
      </p:pic>
      <p:sp>
        <p:nvSpPr>
          <p:cNvPr id="174" name="Google Shape;174;p15"/>
          <p:cNvSpPr txBox="1"/>
          <p:nvPr/>
        </p:nvSpPr>
        <p:spPr>
          <a:xfrm>
            <a:off x="470825" y="4015300"/>
            <a:ext cx="64137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700"/>
              <a:buFont typeface="Arial"/>
              <a:buNone/>
            </a:pPr>
            <a:r>
              <a:rPr b="0" i="0" lang="en" sz="700" u="none" cap="none" strike="noStrike">
                <a:solidFill>
                  <a:srgbClr val="000000"/>
                </a:solidFill>
                <a:latin typeface="Arial"/>
                <a:ea typeface="Arial"/>
                <a:cs typeface="Arial"/>
                <a:sym typeface="Arial"/>
              </a:rPr>
              <a:t>Source: </a:t>
            </a:r>
            <a:r>
              <a:rPr b="0" i="0" lang="en" sz="700" u="sng" cap="none" strike="noStrike">
                <a:solidFill>
                  <a:srgbClr val="2200CC"/>
                </a:solidFill>
                <a:latin typeface="Arial"/>
                <a:ea typeface="Arial"/>
                <a:cs typeface="Arial"/>
                <a:sym typeface="Arial"/>
                <a:hlinkClick r:id="rId4">
                  <a:extLst>
                    <a:ext uri="{A12FA001-AC4F-418D-AE19-62706E023703}">
                      <ahyp:hlinkClr val="tx"/>
                    </a:ext>
                  </a:extLst>
                </a:hlinkClick>
              </a:rPr>
              <a:t>https://www.indeed.com/career-advice/interviewing/how-to-prepare-for-an-interview</a:t>
            </a:r>
            <a:r>
              <a:rPr b="0" i="0" lang="en" sz="700" u="none" cap="none" strike="noStrike">
                <a:solidFill>
                  <a:schemeClr val="dk1"/>
                </a:solidFill>
                <a:latin typeface="Arial"/>
                <a:ea typeface="Arial"/>
                <a:cs typeface="Arial"/>
                <a:sym typeface="Arial"/>
              </a:rPr>
              <a:t> </a:t>
            </a:r>
            <a:endParaRPr b="0" i="0" sz="700" u="none" cap="none" strike="noStrike">
              <a:solidFill>
                <a:srgbClr val="000000"/>
              </a:solidFill>
              <a:latin typeface="Arial"/>
              <a:ea typeface="Arial"/>
              <a:cs typeface="Arial"/>
              <a:sym typeface="Arial"/>
            </a:endParaRPr>
          </a:p>
        </p:txBody>
      </p:sp>
      <p:pic>
        <p:nvPicPr>
          <p:cNvPr id="175" name="Google Shape;175;p15"/>
          <p:cNvPicPr preferRelativeResize="0"/>
          <p:nvPr/>
        </p:nvPicPr>
        <p:blipFill rotWithShape="1">
          <a:blip r:embed="rId5">
            <a:alphaModFix/>
          </a:blip>
          <a:srcRect b="0" l="0" r="0" t="0"/>
          <a:stretch/>
        </p:blipFill>
        <p:spPr>
          <a:xfrm>
            <a:off x="4114400" y="1205675"/>
            <a:ext cx="1901975" cy="19019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16"/>
          <p:cNvSpPr txBox="1"/>
          <p:nvPr>
            <p:ph type="title"/>
          </p:nvPr>
        </p:nvSpPr>
        <p:spPr>
          <a:xfrm>
            <a:off x="586200" y="445025"/>
            <a:ext cx="82461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
                <a:solidFill>
                  <a:srgbClr val="3D85C6"/>
                </a:solidFill>
              </a:rPr>
              <a:t>Step-to-step guide </a:t>
            </a:r>
            <a:endParaRPr b="1">
              <a:solidFill>
                <a:srgbClr val="3D85C6"/>
              </a:solidFill>
            </a:endParaRPr>
          </a:p>
        </p:txBody>
      </p:sp>
      <p:sp>
        <p:nvSpPr>
          <p:cNvPr id="181" name="Google Shape;181;p16"/>
          <p:cNvSpPr txBox="1"/>
          <p:nvPr>
            <p:ph idx="1" type="body"/>
          </p:nvPr>
        </p:nvSpPr>
        <p:spPr>
          <a:xfrm>
            <a:off x="1874650" y="3250538"/>
            <a:ext cx="6114000" cy="790800"/>
          </a:xfrm>
          <a:prstGeom prst="rect">
            <a:avLst/>
          </a:prstGeom>
          <a:noFill/>
          <a:ln>
            <a:noFill/>
          </a:ln>
        </p:spPr>
        <p:txBody>
          <a:bodyPr anchorCtr="0" anchor="t" bIns="91425" lIns="91425" spcFirstLastPara="1" rIns="91425" wrap="square" tIns="91425">
            <a:normAutofit fontScale="55000" lnSpcReduction="20000"/>
          </a:bodyPr>
          <a:lstStyle/>
          <a:p>
            <a:pPr indent="0" lvl="0" marL="0" rtl="0" algn="ctr">
              <a:lnSpc>
                <a:spcPct val="115000"/>
              </a:lnSpc>
              <a:spcBef>
                <a:spcPts val="0"/>
              </a:spcBef>
              <a:spcAft>
                <a:spcPts val="0"/>
              </a:spcAft>
              <a:buSzPct val="127691"/>
              <a:buNone/>
            </a:pPr>
            <a:r>
              <a:rPr b="1" lang="en" sz="2563">
                <a:solidFill>
                  <a:srgbClr val="3D85C6"/>
                </a:solidFill>
              </a:rPr>
              <a:t>11. Get ready to follow up after the interview</a:t>
            </a:r>
            <a:endParaRPr b="1" sz="2563">
              <a:solidFill>
                <a:srgbClr val="3D85C6"/>
              </a:solidFill>
            </a:endParaRPr>
          </a:p>
          <a:p>
            <a:pPr indent="0" lvl="0" marL="0" rtl="0" algn="l">
              <a:lnSpc>
                <a:spcPct val="115000"/>
              </a:lnSpc>
              <a:spcBef>
                <a:spcPts val="1200"/>
              </a:spcBef>
              <a:spcAft>
                <a:spcPts val="0"/>
              </a:spcAft>
              <a:buClr>
                <a:schemeClr val="dk1"/>
              </a:buClr>
              <a:buSzPct val="100000"/>
              <a:buFont typeface="Arial"/>
              <a:buNone/>
            </a:pPr>
            <a:r>
              <a:t/>
            </a:r>
            <a:endParaRPr sz="1100">
              <a:solidFill>
                <a:schemeClr val="dk1"/>
              </a:solidFill>
            </a:endParaRPr>
          </a:p>
          <a:p>
            <a:pPr indent="0" lvl="0" marL="0" rtl="0" algn="ctr">
              <a:lnSpc>
                <a:spcPct val="115000"/>
              </a:lnSpc>
              <a:spcBef>
                <a:spcPts val="0"/>
              </a:spcBef>
              <a:spcAft>
                <a:spcPts val="1200"/>
              </a:spcAft>
              <a:buSzPct val="181818"/>
              <a:buNone/>
            </a:pPr>
            <a:r>
              <a:t/>
            </a:r>
            <a:endParaRPr b="1">
              <a:solidFill>
                <a:srgbClr val="3D85C6"/>
              </a:solidFill>
            </a:endParaRPr>
          </a:p>
        </p:txBody>
      </p:sp>
      <p:pic>
        <p:nvPicPr>
          <p:cNvPr id="182" name="Google Shape;182;p16"/>
          <p:cNvPicPr preferRelativeResize="0"/>
          <p:nvPr/>
        </p:nvPicPr>
        <p:blipFill rotWithShape="1">
          <a:blip r:embed="rId3">
            <a:alphaModFix/>
          </a:blip>
          <a:srcRect b="0" l="0" r="0" t="0"/>
          <a:stretch/>
        </p:blipFill>
        <p:spPr>
          <a:xfrm>
            <a:off x="311700" y="4184225"/>
            <a:ext cx="1838325" cy="885825"/>
          </a:xfrm>
          <a:prstGeom prst="rect">
            <a:avLst/>
          </a:prstGeom>
          <a:noFill/>
          <a:ln>
            <a:noFill/>
          </a:ln>
        </p:spPr>
      </p:pic>
      <p:sp>
        <p:nvSpPr>
          <p:cNvPr id="183" name="Google Shape;183;p16"/>
          <p:cNvSpPr txBox="1"/>
          <p:nvPr/>
        </p:nvSpPr>
        <p:spPr>
          <a:xfrm>
            <a:off x="470825" y="4015300"/>
            <a:ext cx="64137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700"/>
              <a:buFont typeface="Arial"/>
              <a:buNone/>
            </a:pPr>
            <a:r>
              <a:rPr b="0" i="0" lang="en" sz="700" u="none" cap="none" strike="noStrike">
                <a:solidFill>
                  <a:srgbClr val="000000"/>
                </a:solidFill>
                <a:latin typeface="Arial"/>
                <a:ea typeface="Arial"/>
                <a:cs typeface="Arial"/>
                <a:sym typeface="Arial"/>
              </a:rPr>
              <a:t>Source: </a:t>
            </a:r>
            <a:r>
              <a:rPr b="0" i="0" lang="en" sz="700" u="sng" cap="none" strike="noStrike">
                <a:solidFill>
                  <a:srgbClr val="2200CC"/>
                </a:solidFill>
                <a:latin typeface="Arial"/>
                <a:ea typeface="Arial"/>
                <a:cs typeface="Arial"/>
                <a:sym typeface="Arial"/>
                <a:hlinkClick r:id="rId4">
                  <a:extLst>
                    <a:ext uri="{A12FA001-AC4F-418D-AE19-62706E023703}">
                      <ahyp:hlinkClr val="tx"/>
                    </a:ext>
                  </a:extLst>
                </a:hlinkClick>
              </a:rPr>
              <a:t>https://www.indeed.com/career-advice/interviewing/how-to-prepare-for-an-interview</a:t>
            </a:r>
            <a:r>
              <a:rPr b="0" i="0" lang="en" sz="700" u="none" cap="none" strike="noStrike">
                <a:solidFill>
                  <a:schemeClr val="dk1"/>
                </a:solidFill>
                <a:latin typeface="Arial"/>
                <a:ea typeface="Arial"/>
                <a:cs typeface="Arial"/>
                <a:sym typeface="Arial"/>
              </a:rPr>
              <a:t> </a:t>
            </a:r>
            <a:endParaRPr b="0" i="0" sz="700" u="none" cap="none" strike="noStrike">
              <a:solidFill>
                <a:srgbClr val="000000"/>
              </a:solidFill>
              <a:latin typeface="Arial"/>
              <a:ea typeface="Arial"/>
              <a:cs typeface="Arial"/>
              <a:sym typeface="Arial"/>
            </a:endParaRPr>
          </a:p>
        </p:txBody>
      </p:sp>
      <p:pic>
        <p:nvPicPr>
          <p:cNvPr id="184" name="Google Shape;184;p16"/>
          <p:cNvPicPr preferRelativeResize="0"/>
          <p:nvPr/>
        </p:nvPicPr>
        <p:blipFill rotWithShape="1">
          <a:blip r:embed="rId5">
            <a:alphaModFix/>
          </a:blip>
          <a:srcRect b="6794" l="0" r="0" t="0"/>
          <a:stretch/>
        </p:blipFill>
        <p:spPr>
          <a:xfrm>
            <a:off x="3936750" y="1235663"/>
            <a:ext cx="1803350" cy="179695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17"/>
          <p:cNvSpPr txBox="1"/>
          <p:nvPr>
            <p:ph type="title"/>
          </p:nvPr>
        </p:nvSpPr>
        <p:spPr>
          <a:xfrm>
            <a:off x="586200" y="445025"/>
            <a:ext cx="82461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
                <a:solidFill>
                  <a:srgbClr val="3D85C6"/>
                </a:solidFill>
              </a:rPr>
              <a:t>Task </a:t>
            </a:r>
            <a:endParaRPr b="1">
              <a:solidFill>
                <a:srgbClr val="3D85C6"/>
              </a:solidFill>
            </a:endParaRPr>
          </a:p>
        </p:txBody>
      </p:sp>
      <p:sp>
        <p:nvSpPr>
          <p:cNvPr id="190" name="Google Shape;190;p17"/>
          <p:cNvSpPr txBox="1"/>
          <p:nvPr>
            <p:ph idx="1" type="body"/>
          </p:nvPr>
        </p:nvSpPr>
        <p:spPr>
          <a:xfrm>
            <a:off x="719550" y="1074900"/>
            <a:ext cx="7269000" cy="296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SzPts val="1800"/>
              <a:buNone/>
            </a:pPr>
            <a:r>
              <a:rPr b="1" lang="en">
                <a:solidFill>
                  <a:srgbClr val="3D85C6"/>
                </a:solidFill>
              </a:rPr>
              <a:t>Take the rest of the session to research the most common interview questions. (Be ready to share in the next session!) </a:t>
            </a:r>
            <a:endParaRPr b="1">
              <a:solidFill>
                <a:srgbClr val="3D85C6"/>
              </a:solidFill>
            </a:endParaRPr>
          </a:p>
        </p:txBody>
      </p:sp>
      <p:pic>
        <p:nvPicPr>
          <p:cNvPr id="191" name="Google Shape;191;p17"/>
          <p:cNvPicPr preferRelativeResize="0"/>
          <p:nvPr/>
        </p:nvPicPr>
        <p:blipFill rotWithShape="1">
          <a:blip r:embed="rId3">
            <a:alphaModFix/>
          </a:blip>
          <a:srcRect b="0" l="0" r="0" t="0"/>
          <a:stretch/>
        </p:blipFill>
        <p:spPr>
          <a:xfrm>
            <a:off x="311700" y="4184225"/>
            <a:ext cx="1838325" cy="885825"/>
          </a:xfrm>
          <a:prstGeom prst="rect">
            <a:avLst/>
          </a:prstGeom>
          <a:noFill/>
          <a:ln>
            <a:noFill/>
          </a:ln>
        </p:spPr>
      </p:pic>
      <p:sp>
        <p:nvSpPr>
          <p:cNvPr id="192" name="Google Shape;192;p17"/>
          <p:cNvSpPr txBox="1"/>
          <p:nvPr/>
        </p:nvSpPr>
        <p:spPr>
          <a:xfrm>
            <a:off x="470825" y="4015300"/>
            <a:ext cx="64137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700"/>
              <a:buFont typeface="Arial"/>
              <a:buNone/>
            </a:pPr>
            <a:r>
              <a:rPr b="0" i="0" lang="en" sz="700" u="none" cap="none" strike="noStrike">
                <a:solidFill>
                  <a:srgbClr val="000000"/>
                </a:solidFill>
                <a:latin typeface="Arial"/>
                <a:ea typeface="Arial"/>
                <a:cs typeface="Arial"/>
                <a:sym typeface="Arial"/>
              </a:rPr>
              <a:t>Source: </a:t>
            </a:r>
            <a:r>
              <a:rPr b="0" i="0" lang="en" sz="700" u="sng" cap="none" strike="noStrike">
                <a:solidFill>
                  <a:srgbClr val="2200CC"/>
                </a:solidFill>
                <a:latin typeface="Arial"/>
                <a:ea typeface="Arial"/>
                <a:cs typeface="Arial"/>
                <a:sym typeface="Arial"/>
                <a:hlinkClick r:id="rId4">
                  <a:extLst>
                    <a:ext uri="{A12FA001-AC4F-418D-AE19-62706E023703}">
                      <ahyp:hlinkClr val="tx"/>
                    </a:ext>
                  </a:extLst>
                </a:hlinkClick>
              </a:rPr>
              <a:t>https://www.indeed.com/career-advice/interviewing/how-to-prepare-for-an-interview</a:t>
            </a:r>
            <a:r>
              <a:rPr b="0" i="0" lang="en" sz="700" u="none" cap="none" strike="noStrike">
                <a:solidFill>
                  <a:schemeClr val="dk1"/>
                </a:solidFill>
                <a:latin typeface="Arial"/>
                <a:ea typeface="Arial"/>
                <a:cs typeface="Arial"/>
                <a:sym typeface="Arial"/>
              </a:rPr>
              <a:t> </a:t>
            </a:r>
            <a:endParaRPr b="0" i="0" sz="700" u="none" cap="none" strike="noStrike">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18"/>
          <p:cNvSpPr txBox="1"/>
          <p:nvPr>
            <p:ph type="ctrTitle"/>
          </p:nvPr>
        </p:nvSpPr>
        <p:spPr>
          <a:xfrm>
            <a:off x="311708" y="744575"/>
            <a:ext cx="8520600" cy="2052600"/>
          </a:xfrm>
          <a:prstGeom prst="rect">
            <a:avLst/>
          </a:prstGeom>
          <a:noFill/>
          <a:ln>
            <a:noFill/>
          </a:ln>
        </p:spPr>
        <p:txBody>
          <a:bodyPr anchorCtr="0" anchor="ctr" bIns="91425" lIns="91425" spcFirstLastPara="1" rIns="91425" wrap="square" tIns="91425">
            <a:normAutofit/>
          </a:bodyPr>
          <a:lstStyle/>
          <a:p>
            <a:pPr indent="0" lvl="0" marL="0" rtl="0" algn="ctr">
              <a:lnSpc>
                <a:spcPct val="100000"/>
              </a:lnSpc>
              <a:spcBef>
                <a:spcPts val="0"/>
              </a:spcBef>
              <a:spcAft>
                <a:spcPts val="0"/>
              </a:spcAft>
              <a:buSzPts val="5200"/>
              <a:buNone/>
            </a:pPr>
            <a:r>
              <a:rPr b="1" lang="en">
                <a:solidFill>
                  <a:srgbClr val="3D85C6"/>
                </a:solidFill>
              </a:rPr>
              <a:t>Thank you! </a:t>
            </a:r>
            <a:endParaRPr b="1">
              <a:solidFill>
                <a:srgbClr val="3D85C6"/>
              </a:solidFill>
            </a:endParaRPr>
          </a:p>
        </p:txBody>
      </p:sp>
      <p:sp>
        <p:nvSpPr>
          <p:cNvPr id="198" name="Google Shape;198;p18"/>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p>
            <a:pPr indent="0" lvl="0" marL="0" rtl="0" algn="ctr">
              <a:lnSpc>
                <a:spcPct val="100000"/>
              </a:lnSpc>
              <a:spcBef>
                <a:spcPts val="0"/>
              </a:spcBef>
              <a:spcAft>
                <a:spcPts val="0"/>
              </a:spcAft>
              <a:buSzPts val="2800"/>
              <a:buNone/>
            </a:pPr>
            <a:r>
              <a:t/>
            </a:r>
            <a:endParaRPr>
              <a:solidFill>
                <a:srgbClr val="3D85C6"/>
              </a:solidFill>
            </a:endParaRPr>
          </a:p>
        </p:txBody>
      </p:sp>
      <p:pic>
        <p:nvPicPr>
          <p:cNvPr id="199" name="Google Shape;199;p18"/>
          <p:cNvPicPr preferRelativeResize="0"/>
          <p:nvPr/>
        </p:nvPicPr>
        <p:blipFill rotWithShape="1">
          <a:blip r:embed="rId3">
            <a:alphaModFix/>
          </a:blip>
          <a:srcRect b="0" l="0" r="0" t="0"/>
          <a:stretch/>
        </p:blipFill>
        <p:spPr>
          <a:xfrm>
            <a:off x="3397225" y="3979900"/>
            <a:ext cx="1838325" cy="8858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
                <a:solidFill>
                  <a:srgbClr val="3D85C6"/>
                </a:solidFill>
              </a:rPr>
              <a:t>Outline</a:t>
            </a:r>
            <a:r>
              <a:rPr lang="en"/>
              <a:t> </a:t>
            </a:r>
            <a:endParaRPr/>
          </a:p>
        </p:txBody>
      </p:sp>
      <p:sp>
        <p:nvSpPr>
          <p:cNvPr id="62" name="Google Shape;62;p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SzPts val="1800"/>
              <a:buAutoNum type="arabicPeriod"/>
            </a:pPr>
            <a:r>
              <a:rPr lang="en"/>
              <a:t>Icebreaker (15min) </a:t>
            </a:r>
            <a:endParaRPr/>
          </a:p>
          <a:p>
            <a:pPr indent="-342900" lvl="0" marL="457200" rtl="0" algn="l">
              <a:lnSpc>
                <a:spcPct val="115000"/>
              </a:lnSpc>
              <a:spcBef>
                <a:spcPts val="0"/>
              </a:spcBef>
              <a:spcAft>
                <a:spcPts val="0"/>
              </a:spcAft>
              <a:buSzPts val="1800"/>
              <a:buAutoNum type="arabicPeriod"/>
            </a:pPr>
            <a:r>
              <a:rPr lang="en"/>
              <a:t>Interviews presentation (40 min) </a:t>
            </a:r>
            <a:endParaRPr/>
          </a:p>
          <a:p>
            <a:pPr indent="-342900" lvl="0" marL="457200" rtl="0" algn="l">
              <a:lnSpc>
                <a:spcPct val="115000"/>
              </a:lnSpc>
              <a:spcBef>
                <a:spcPts val="0"/>
              </a:spcBef>
              <a:spcAft>
                <a:spcPts val="0"/>
              </a:spcAft>
              <a:buSzPts val="1800"/>
              <a:buAutoNum type="arabicPeriod"/>
            </a:pPr>
            <a:r>
              <a:rPr lang="en"/>
              <a:t>Individual search (20 min) </a:t>
            </a:r>
            <a:endParaRPr/>
          </a:p>
        </p:txBody>
      </p:sp>
      <p:pic>
        <p:nvPicPr>
          <p:cNvPr id="63" name="Google Shape;63;p2"/>
          <p:cNvPicPr preferRelativeResize="0"/>
          <p:nvPr/>
        </p:nvPicPr>
        <p:blipFill rotWithShape="1">
          <a:blip r:embed="rId3">
            <a:alphaModFix/>
          </a:blip>
          <a:srcRect b="0" l="0" r="0" t="0"/>
          <a:stretch/>
        </p:blipFill>
        <p:spPr>
          <a:xfrm>
            <a:off x="311700" y="4184225"/>
            <a:ext cx="1838325" cy="8858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 u="sng">
                <a:solidFill>
                  <a:srgbClr val="3D85C6"/>
                </a:solidFill>
                <a:hlinkClick r:id="rId3">
                  <a:extLst>
                    <a:ext uri="{A12FA001-AC4F-418D-AE19-62706E023703}">
                      <ahyp:hlinkClr val="tx"/>
                    </a:ext>
                  </a:extLst>
                </a:hlinkClick>
              </a:rPr>
              <a:t>Icebreaker</a:t>
            </a:r>
            <a:endParaRPr b="1">
              <a:solidFill>
                <a:srgbClr val="3D85C6"/>
              </a:solidFill>
            </a:endParaRPr>
          </a:p>
        </p:txBody>
      </p:sp>
      <p:sp>
        <p:nvSpPr>
          <p:cNvPr id="69" name="Google Shape;69;p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SzPts val="1800"/>
              <a:buNone/>
            </a:pPr>
            <a:r>
              <a:t/>
            </a:r>
            <a:endParaRPr/>
          </a:p>
        </p:txBody>
      </p:sp>
      <p:pic>
        <p:nvPicPr>
          <p:cNvPr id="70" name="Google Shape;70;p3"/>
          <p:cNvPicPr preferRelativeResize="0"/>
          <p:nvPr/>
        </p:nvPicPr>
        <p:blipFill rotWithShape="1">
          <a:blip r:embed="rId4">
            <a:alphaModFix/>
          </a:blip>
          <a:srcRect b="0" l="0" r="0" t="0"/>
          <a:stretch/>
        </p:blipFill>
        <p:spPr>
          <a:xfrm>
            <a:off x="311700" y="4184225"/>
            <a:ext cx="1838325" cy="885825"/>
          </a:xfrm>
          <a:prstGeom prst="rect">
            <a:avLst/>
          </a:prstGeom>
          <a:noFill/>
          <a:ln>
            <a:noFill/>
          </a:ln>
        </p:spPr>
      </p:pic>
      <p:pic>
        <p:nvPicPr>
          <p:cNvPr id="71" name="Google Shape;71;p3"/>
          <p:cNvPicPr preferRelativeResize="0"/>
          <p:nvPr/>
        </p:nvPicPr>
        <p:blipFill rotWithShape="1">
          <a:blip r:embed="rId5">
            <a:alphaModFix/>
          </a:blip>
          <a:srcRect b="0" l="0" r="0" t="0"/>
          <a:stretch/>
        </p:blipFill>
        <p:spPr>
          <a:xfrm>
            <a:off x="2265275" y="1271425"/>
            <a:ext cx="5265901" cy="30690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
                <a:solidFill>
                  <a:srgbClr val="3D85C6"/>
                </a:solidFill>
              </a:rPr>
              <a:t>Check-in </a:t>
            </a:r>
            <a:endParaRPr b="1">
              <a:solidFill>
                <a:srgbClr val="3D85C6"/>
              </a:solidFill>
            </a:endParaRPr>
          </a:p>
        </p:txBody>
      </p:sp>
      <p:sp>
        <p:nvSpPr>
          <p:cNvPr id="77" name="Google Shape;77;p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SzPts val="1800"/>
              <a:buNone/>
            </a:pPr>
            <a:r>
              <a:rPr lang="en"/>
              <a:t>What has been one highlight and one lowlight of this opportunity program so far? </a:t>
            </a:r>
            <a:endParaRPr/>
          </a:p>
        </p:txBody>
      </p:sp>
      <p:pic>
        <p:nvPicPr>
          <p:cNvPr id="78" name="Google Shape;78;p4"/>
          <p:cNvPicPr preferRelativeResize="0"/>
          <p:nvPr/>
        </p:nvPicPr>
        <p:blipFill rotWithShape="1">
          <a:blip r:embed="rId3">
            <a:alphaModFix/>
          </a:blip>
          <a:srcRect b="0" l="0" r="0" t="0"/>
          <a:stretch/>
        </p:blipFill>
        <p:spPr>
          <a:xfrm>
            <a:off x="311700" y="4184225"/>
            <a:ext cx="1838325" cy="8858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5"/>
          <p:cNvSpPr txBox="1"/>
          <p:nvPr>
            <p:ph type="title"/>
          </p:nvPr>
        </p:nvSpPr>
        <p:spPr>
          <a:xfrm>
            <a:off x="586200" y="445025"/>
            <a:ext cx="82461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
                <a:solidFill>
                  <a:srgbClr val="3D85C6"/>
                </a:solidFill>
              </a:rPr>
              <a:t>Interviews </a:t>
            </a:r>
            <a:endParaRPr b="1">
              <a:solidFill>
                <a:srgbClr val="3D85C6"/>
              </a:solidFill>
            </a:endParaRPr>
          </a:p>
        </p:txBody>
      </p:sp>
      <p:sp>
        <p:nvSpPr>
          <p:cNvPr id="84" name="Google Shape;84;p5"/>
          <p:cNvSpPr txBox="1"/>
          <p:nvPr>
            <p:ph idx="1" type="body"/>
          </p:nvPr>
        </p:nvSpPr>
        <p:spPr>
          <a:xfrm>
            <a:off x="586300" y="1152475"/>
            <a:ext cx="8246100" cy="30318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SzPts val="1800"/>
              <a:buNone/>
            </a:pPr>
            <a:r>
              <a:rPr lang="en"/>
              <a:t>Think-Pair- Share: What do you know so far about interviews? </a:t>
            </a:r>
            <a:endParaRPr/>
          </a:p>
        </p:txBody>
      </p:sp>
      <p:pic>
        <p:nvPicPr>
          <p:cNvPr id="85" name="Google Shape;85;p5"/>
          <p:cNvPicPr preferRelativeResize="0"/>
          <p:nvPr/>
        </p:nvPicPr>
        <p:blipFill rotWithShape="1">
          <a:blip r:embed="rId3">
            <a:alphaModFix/>
          </a:blip>
          <a:srcRect b="0" l="0" r="0" t="0"/>
          <a:stretch/>
        </p:blipFill>
        <p:spPr>
          <a:xfrm>
            <a:off x="311700" y="4184225"/>
            <a:ext cx="1838325" cy="8858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6"/>
          <p:cNvSpPr txBox="1"/>
          <p:nvPr>
            <p:ph type="title"/>
          </p:nvPr>
        </p:nvSpPr>
        <p:spPr>
          <a:xfrm>
            <a:off x="586200" y="445025"/>
            <a:ext cx="82461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
                <a:solidFill>
                  <a:srgbClr val="3D85C6"/>
                </a:solidFill>
              </a:rPr>
              <a:t>Step-to-step guide </a:t>
            </a:r>
            <a:endParaRPr b="1">
              <a:solidFill>
                <a:srgbClr val="3D85C6"/>
              </a:solidFill>
            </a:endParaRPr>
          </a:p>
        </p:txBody>
      </p:sp>
      <p:sp>
        <p:nvSpPr>
          <p:cNvPr id="91" name="Google Shape;91;p6"/>
          <p:cNvSpPr txBox="1"/>
          <p:nvPr>
            <p:ph idx="1" type="body"/>
          </p:nvPr>
        </p:nvSpPr>
        <p:spPr>
          <a:xfrm>
            <a:off x="1998775" y="3491175"/>
            <a:ext cx="5463300" cy="479700"/>
          </a:xfrm>
          <a:prstGeom prst="rect">
            <a:avLst/>
          </a:prstGeom>
          <a:noFill/>
          <a:ln>
            <a:noFill/>
          </a:ln>
        </p:spPr>
        <p:txBody>
          <a:bodyPr anchorCtr="0" anchor="t" bIns="91425" lIns="91425" spcFirstLastPara="1" rIns="91425" wrap="square" tIns="91425">
            <a:noAutofit/>
          </a:bodyPr>
          <a:lstStyle/>
          <a:p>
            <a:pPr indent="-318293" lvl="0" marL="457200" rtl="0" algn="l">
              <a:lnSpc>
                <a:spcPct val="105000"/>
              </a:lnSpc>
              <a:spcBef>
                <a:spcPts val="1400"/>
              </a:spcBef>
              <a:spcAft>
                <a:spcPts val="0"/>
              </a:spcAft>
              <a:buClr>
                <a:srgbClr val="3D85C6"/>
              </a:buClr>
              <a:buSzPts val="1413"/>
              <a:buAutoNum type="arabicPeriod"/>
            </a:pPr>
            <a:r>
              <a:rPr b="1" lang="en" sz="1412">
                <a:solidFill>
                  <a:srgbClr val="3D85C6"/>
                </a:solidFill>
              </a:rPr>
              <a:t>Carefully examine the job description/the opportunity</a:t>
            </a:r>
            <a:endParaRPr b="1" sz="1412">
              <a:solidFill>
                <a:srgbClr val="3D85C6"/>
              </a:solidFill>
            </a:endParaRPr>
          </a:p>
          <a:p>
            <a:pPr indent="0" lvl="0" marL="0" rtl="0" algn="l">
              <a:lnSpc>
                <a:spcPct val="95000"/>
              </a:lnSpc>
              <a:spcBef>
                <a:spcPts val="0"/>
              </a:spcBef>
              <a:spcAft>
                <a:spcPts val="1200"/>
              </a:spcAft>
              <a:buSzPts val="688"/>
              <a:buNone/>
            </a:pPr>
            <a:r>
              <a:t/>
            </a:r>
            <a:endParaRPr sz="1125"/>
          </a:p>
        </p:txBody>
      </p:sp>
      <p:pic>
        <p:nvPicPr>
          <p:cNvPr id="92" name="Google Shape;92;p6"/>
          <p:cNvPicPr preferRelativeResize="0"/>
          <p:nvPr/>
        </p:nvPicPr>
        <p:blipFill rotWithShape="1">
          <a:blip r:embed="rId3">
            <a:alphaModFix/>
          </a:blip>
          <a:srcRect b="0" l="0" r="0" t="0"/>
          <a:stretch/>
        </p:blipFill>
        <p:spPr>
          <a:xfrm>
            <a:off x="311700" y="4184225"/>
            <a:ext cx="1838325" cy="885825"/>
          </a:xfrm>
          <a:prstGeom prst="rect">
            <a:avLst/>
          </a:prstGeom>
          <a:noFill/>
          <a:ln>
            <a:noFill/>
          </a:ln>
        </p:spPr>
      </p:pic>
      <p:pic>
        <p:nvPicPr>
          <p:cNvPr id="93" name="Google Shape;93;p6"/>
          <p:cNvPicPr preferRelativeResize="0"/>
          <p:nvPr/>
        </p:nvPicPr>
        <p:blipFill rotWithShape="1">
          <a:blip r:embed="rId4">
            <a:alphaModFix/>
          </a:blip>
          <a:srcRect b="0" l="0" r="0" t="0"/>
          <a:stretch/>
        </p:blipFill>
        <p:spPr>
          <a:xfrm>
            <a:off x="3542438" y="1214550"/>
            <a:ext cx="2333625" cy="1952625"/>
          </a:xfrm>
          <a:prstGeom prst="rect">
            <a:avLst/>
          </a:prstGeom>
          <a:noFill/>
          <a:ln>
            <a:noFill/>
          </a:ln>
        </p:spPr>
      </p:pic>
      <p:sp>
        <p:nvSpPr>
          <p:cNvPr id="94" name="Google Shape;94;p6"/>
          <p:cNvSpPr txBox="1"/>
          <p:nvPr/>
        </p:nvSpPr>
        <p:spPr>
          <a:xfrm>
            <a:off x="470825" y="4015300"/>
            <a:ext cx="64137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700"/>
              <a:buFont typeface="Arial"/>
              <a:buNone/>
            </a:pPr>
            <a:r>
              <a:rPr b="0" i="0" lang="en" sz="700" u="none" cap="none" strike="noStrike">
                <a:solidFill>
                  <a:srgbClr val="000000"/>
                </a:solidFill>
                <a:latin typeface="Arial"/>
                <a:ea typeface="Arial"/>
                <a:cs typeface="Arial"/>
                <a:sym typeface="Arial"/>
              </a:rPr>
              <a:t>Source: </a:t>
            </a:r>
            <a:r>
              <a:rPr b="0" i="0" lang="en" sz="700" u="sng" cap="none" strike="noStrike">
                <a:solidFill>
                  <a:srgbClr val="2200CC"/>
                </a:solidFill>
                <a:latin typeface="Arial"/>
                <a:ea typeface="Arial"/>
                <a:cs typeface="Arial"/>
                <a:sym typeface="Arial"/>
                <a:hlinkClick r:id="rId5">
                  <a:extLst>
                    <a:ext uri="{A12FA001-AC4F-418D-AE19-62706E023703}">
                      <ahyp:hlinkClr val="tx"/>
                    </a:ext>
                  </a:extLst>
                </a:hlinkClick>
              </a:rPr>
              <a:t>https://www.indeed.com/career-advice/interviewing/how-to-prepare-for-an-interview</a:t>
            </a:r>
            <a:r>
              <a:rPr b="0" i="0" lang="en" sz="700" u="none" cap="none" strike="noStrike">
                <a:solidFill>
                  <a:schemeClr val="dk1"/>
                </a:solidFill>
                <a:latin typeface="Arial"/>
                <a:ea typeface="Arial"/>
                <a:cs typeface="Arial"/>
                <a:sym typeface="Arial"/>
              </a:rPr>
              <a:t> </a:t>
            </a:r>
            <a:endParaRPr b="0" i="0" sz="7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7"/>
          <p:cNvSpPr txBox="1"/>
          <p:nvPr>
            <p:ph type="title"/>
          </p:nvPr>
        </p:nvSpPr>
        <p:spPr>
          <a:xfrm>
            <a:off x="586200" y="445025"/>
            <a:ext cx="82461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
                <a:solidFill>
                  <a:srgbClr val="3D85C6"/>
                </a:solidFill>
              </a:rPr>
              <a:t>Step-to-step guide </a:t>
            </a:r>
            <a:endParaRPr b="1">
              <a:solidFill>
                <a:srgbClr val="3D85C6"/>
              </a:solidFill>
            </a:endParaRPr>
          </a:p>
        </p:txBody>
      </p:sp>
      <p:sp>
        <p:nvSpPr>
          <p:cNvPr id="100" name="Google Shape;100;p7"/>
          <p:cNvSpPr txBox="1"/>
          <p:nvPr>
            <p:ph idx="1" type="body"/>
          </p:nvPr>
        </p:nvSpPr>
        <p:spPr>
          <a:xfrm>
            <a:off x="1305850" y="3428975"/>
            <a:ext cx="5490000" cy="533100"/>
          </a:xfrm>
          <a:prstGeom prst="rect">
            <a:avLst/>
          </a:prstGeom>
          <a:noFill/>
          <a:ln>
            <a:noFill/>
          </a:ln>
        </p:spPr>
        <p:txBody>
          <a:bodyPr anchorCtr="0" anchor="t" bIns="91425" lIns="91425" spcFirstLastPara="1" rIns="91425" wrap="square" tIns="91425">
            <a:noAutofit/>
          </a:bodyPr>
          <a:lstStyle/>
          <a:p>
            <a:pPr indent="0" lvl="0" marL="0" rtl="0" algn="ctr">
              <a:lnSpc>
                <a:spcPct val="105000"/>
              </a:lnSpc>
              <a:spcBef>
                <a:spcPts val="1400"/>
              </a:spcBef>
              <a:spcAft>
                <a:spcPts val="0"/>
              </a:spcAft>
              <a:buClr>
                <a:schemeClr val="dk1"/>
              </a:buClr>
              <a:buSzPts val="770"/>
              <a:buFont typeface="Arial"/>
              <a:buNone/>
            </a:pPr>
            <a:r>
              <a:rPr b="1" lang="en" sz="1410">
                <a:solidFill>
                  <a:srgbClr val="3D85C6"/>
                </a:solidFill>
              </a:rPr>
              <a:t>2. Consider why you are interviewing and your qualifications</a:t>
            </a:r>
            <a:endParaRPr b="1" sz="1410">
              <a:solidFill>
                <a:srgbClr val="3D85C6"/>
              </a:solidFill>
            </a:endParaRPr>
          </a:p>
          <a:p>
            <a:pPr indent="0" lvl="0" marL="0" rtl="0" algn="l">
              <a:lnSpc>
                <a:spcPct val="95000"/>
              </a:lnSpc>
              <a:spcBef>
                <a:spcPts val="0"/>
              </a:spcBef>
              <a:spcAft>
                <a:spcPts val="1200"/>
              </a:spcAft>
              <a:buSzPts val="770"/>
              <a:buNone/>
            </a:pPr>
            <a:r>
              <a:t/>
            </a:r>
            <a:endParaRPr sz="1260"/>
          </a:p>
        </p:txBody>
      </p:sp>
      <p:pic>
        <p:nvPicPr>
          <p:cNvPr id="101" name="Google Shape;101;p7"/>
          <p:cNvPicPr preferRelativeResize="0"/>
          <p:nvPr/>
        </p:nvPicPr>
        <p:blipFill rotWithShape="1">
          <a:blip r:embed="rId3">
            <a:alphaModFix/>
          </a:blip>
          <a:srcRect b="0" l="0" r="0" t="0"/>
          <a:stretch/>
        </p:blipFill>
        <p:spPr>
          <a:xfrm>
            <a:off x="311700" y="4184225"/>
            <a:ext cx="1838325" cy="885825"/>
          </a:xfrm>
          <a:prstGeom prst="rect">
            <a:avLst/>
          </a:prstGeom>
          <a:noFill/>
          <a:ln>
            <a:noFill/>
          </a:ln>
        </p:spPr>
      </p:pic>
      <p:sp>
        <p:nvSpPr>
          <p:cNvPr id="102" name="Google Shape;102;p7"/>
          <p:cNvSpPr txBox="1"/>
          <p:nvPr/>
        </p:nvSpPr>
        <p:spPr>
          <a:xfrm>
            <a:off x="470825" y="4015300"/>
            <a:ext cx="64137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700"/>
              <a:buFont typeface="Arial"/>
              <a:buNone/>
            </a:pPr>
            <a:r>
              <a:rPr b="0" i="0" lang="en" sz="700" u="none" cap="none" strike="noStrike">
                <a:solidFill>
                  <a:srgbClr val="000000"/>
                </a:solidFill>
                <a:latin typeface="Arial"/>
                <a:ea typeface="Arial"/>
                <a:cs typeface="Arial"/>
                <a:sym typeface="Arial"/>
              </a:rPr>
              <a:t>Source: </a:t>
            </a:r>
            <a:r>
              <a:rPr b="0" i="0" lang="en" sz="700" u="sng" cap="none" strike="noStrike">
                <a:solidFill>
                  <a:srgbClr val="2200CC"/>
                </a:solidFill>
                <a:latin typeface="Arial"/>
                <a:ea typeface="Arial"/>
                <a:cs typeface="Arial"/>
                <a:sym typeface="Arial"/>
                <a:hlinkClick r:id="rId4">
                  <a:extLst>
                    <a:ext uri="{A12FA001-AC4F-418D-AE19-62706E023703}">
                      <ahyp:hlinkClr val="tx"/>
                    </a:ext>
                  </a:extLst>
                </a:hlinkClick>
              </a:rPr>
              <a:t>https://www.indeed.com/career-advice/interviewing/how-to-prepare-for-an-interview</a:t>
            </a:r>
            <a:r>
              <a:rPr b="0" i="0" lang="en" sz="700" u="none" cap="none" strike="noStrike">
                <a:solidFill>
                  <a:schemeClr val="dk1"/>
                </a:solidFill>
                <a:latin typeface="Arial"/>
                <a:ea typeface="Arial"/>
                <a:cs typeface="Arial"/>
                <a:sym typeface="Arial"/>
              </a:rPr>
              <a:t> </a:t>
            </a:r>
            <a:endParaRPr b="0" i="0" sz="700" u="none" cap="none" strike="noStrike">
              <a:solidFill>
                <a:srgbClr val="000000"/>
              </a:solidFill>
              <a:latin typeface="Arial"/>
              <a:ea typeface="Arial"/>
              <a:cs typeface="Arial"/>
              <a:sym typeface="Arial"/>
            </a:endParaRPr>
          </a:p>
        </p:txBody>
      </p:sp>
      <p:pic>
        <p:nvPicPr>
          <p:cNvPr id="103" name="Google Shape;103;p7"/>
          <p:cNvPicPr preferRelativeResize="0"/>
          <p:nvPr/>
        </p:nvPicPr>
        <p:blipFill rotWithShape="1">
          <a:blip r:embed="rId5">
            <a:alphaModFix/>
          </a:blip>
          <a:srcRect b="0" l="0" r="0" t="0"/>
          <a:stretch/>
        </p:blipFill>
        <p:spPr>
          <a:xfrm>
            <a:off x="3215800" y="1215550"/>
            <a:ext cx="2308700" cy="23087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8"/>
          <p:cNvSpPr txBox="1"/>
          <p:nvPr>
            <p:ph type="title"/>
          </p:nvPr>
        </p:nvSpPr>
        <p:spPr>
          <a:xfrm>
            <a:off x="586200" y="445025"/>
            <a:ext cx="82461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
                <a:solidFill>
                  <a:srgbClr val="3D85C6"/>
                </a:solidFill>
              </a:rPr>
              <a:t>Step-to-step guide </a:t>
            </a:r>
            <a:endParaRPr b="1">
              <a:solidFill>
                <a:srgbClr val="3D85C6"/>
              </a:solidFill>
            </a:endParaRPr>
          </a:p>
        </p:txBody>
      </p:sp>
      <p:sp>
        <p:nvSpPr>
          <p:cNvPr id="109" name="Google Shape;109;p8"/>
          <p:cNvSpPr txBox="1"/>
          <p:nvPr>
            <p:ph idx="1" type="body"/>
          </p:nvPr>
        </p:nvSpPr>
        <p:spPr>
          <a:xfrm>
            <a:off x="1474650" y="3224525"/>
            <a:ext cx="6354000" cy="959700"/>
          </a:xfrm>
          <a:prstGeom prst="rect">
            <a:avLst/>
          </a:prstGeom>
          <a:noFill/>
          <a:ln>
            <a:noFill/>
          </a:ln>
        </p:spPr>
        <p:txBody>
          <a:bodyPr anchorCtr="0" anchor="t" bIns="91425" lIns="91425" spcFirstLastPara="1" rIns="91425" wrap="square" tIns="91425">
            <a:normAutofit/>
          </a:bodyPr>
          <a:lstStyle/>
          <a:p>
            <a:pPr indent="0" lvl="0" marL="0" rtl="0" algn="ctr">
              <a:lnSpc>
                <a:spcPct val="115000"/>
              </a:lnSpc>
              <a:spcBef>
                <a:spcPts val="0"/>
              </a:spcBef>
              <a:spcAft>
                <a:spcPts val="0"/>
              </a:spcAft>
              <a:buSzPts val="1800"/>
              <a:buNone/>
            </a:pPr>
            <a:r>
              <a:rPr b="1" lang="en" sz="1400">
                <a:solidFill>
                  <a:srgbClr val="3D85C6"/>
                </a:solidFill>
              </a:rPr>
              <a:t>3. Perform research on the company/institution  and role</a:t>
            </a:r>
            <a:endParaRPr b="1" sz="1400">
              <a:solidFill>
                <a:srgbClr val="3D85C6"/>
              </a:solidFill>
            </a:endParaRPr>
          </a:p>
          <a:p>
            <a:pPr indent="0" lvl="0" marL="0" rtl="0" algn="l">
              <a:lnSpc>
                <a:spcPct val="115000"/>
              </a:lnSpc>
              <a:spcBef>
                <a:spcPts val="1200"/>
              </a:spcBef>
              <a:spcAft>
                <a:spcPts val="1200"/>
              </a:spcAft>
              <a:buSzPts val="1800"/>
              <a:buNone/>
            </a:pPr>
            <a:r>
              <a:t/>
            </a:r>
            <a:endParaRPr/>
          </a:p>
        </p:txBody>
      </p:sp>
      <p:pic>
        <p:nvPicPr>
          <p:cNvPr id="110" name="Google Shape;110;p8"/>
          <p:cNvPicPr preferRelativeResize="0"/>
          <p:nvPr/>
        </p:nvPicPr>
        <p:blipFill rotWithShape="1">
          <a:blip r:embed="rId3">
            <a:alphaModFix/>
          </a:blip>
          <a:srcRect b="0" l="0" r="0" t="0"/>
          <a:stretch/>
        </p:blipFill>
        <p:spPr>
          <a:xfrm>
            <a:off x="311700" y="4184225"/>
            <a:ext cx="1838325" cy="885825"/>
          </a:xfrm>
          <a:prstGeom prst="rect">
            <a:avLst/>
          </a:prstGeom>
          <a:noFill/>
          <a:ln>
            <a:noFill/>
          </a:ln>
        </p:spPr>
      </p:pic>
      <p:sp>
        <p:nvSpPr>
          <p:cNvPr id="111" name="Google Shape;111;p8"/>
          <p:cNvSpPr txBox="1"/>
          <p:nvPr/>
        </p:nvSpPr>
        <p:spPr>
          <a:xfrm>
            <a:off x="470825" y="4015300"/>
            <a:ext cx="64137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700"/>
              <a:buFont typeface="Arial"/>
              <a:buNone/>
            </a:pPr>
            <a:r>
              <a:rPr b="0" i="0" lang="en" sz="700" u="none" cap="none" strike="noStrike">
                <a:solidFill>
                  <a:srgbClr val="000000"/>
                </a:solidFill>
                <a:latin typeface="Arial"/>
                <a:ea typeface="Arial"/>
                <a:cs typeface="Arial"/>
                <a:sym typeface="Arial"/>
              </a:rPr>
              <a:t>Source: </a:t>
            </a:r>
            <a:r>
              <a:rPr b="0" i="0" lang="en" sz="700" u="sng" cap="none" strike="noStrike">
                <a:solidFill>
                  <a:srgbClr val="2200CC"/>
                </a:solidFill>
                <a:latin typeface="Arial"/>
                <a:ea typeface="Arial"/>
                <a:cs typeface="Arial"/>
                <a:sym typeface="Arial"/>
                <a:hlinkClick r:id="rId4">
                  <a:extLst>
                    <a:ext uri="{A12FA001-AC4F-418D-AE19-62706E023703}">
                      <ahyp:hlinkClr val="tx"/>
                    </a:ext>
                  </a:extLst>
                </a:hlinkClick>
              </a:rPr>
              <a:t>https://www.indeed.com/career-advice/interviewing/how-to-prepare-for-an-interview</a:t>
            </a:r>
            <a:r>
              <a:rPr b="0" i="0" lang="en" sz="700" u="none" cap="none" strike="noStrike">
                <a:solidFill>
                  <a:schemeClr val="dk1"/>
                </a:solidFill>
                <a:latin typeface="Arial"/>
                <a:ea typeface="Arial"/>
                <a:cs typeface="Arial"/>
                <a:sym typeface="Arial"/>
              </a:rPr>
              <a:t> </a:t>
            </a:r>
            <a:endParaRPr b="0" i="0" sz="700" u="none" cap="none" strike="noStrike">
              <a:solidFill>
                <a:srgbClr val="000000"/>
              </a:solidFill>
              <a:latin typeface="Arial"/>
              <a:ea typeface="Arial"/>
              <a:cs typeface="Arial"/>
              <a:sym typeface="Arial"/>
            </a:endParaRPr>
          </a:p>
        </p:txBody>
      </p:sp>
      <p:pic>
        <p:nvPicPr>
          <p:cNvPr id="112" name="Google Shape;112;p8"/>
          <p:cNvPicPr preferRelativeResize="0"/>
          <p:nvPr/>
        </p:nvPicPr>
        <p:blipFill rotWithShape="1">
          <a:blip r:embed="rId5">
            <a:alphaModFix/>
          </a:blip>
          <a:srcRect b="6533" l="0" r="0" t="0"/>
          <a:stretch/>
        </p:blipFill>
        <p:spPr>
          <a:xfrm>
            <a:off x="3485163" y="1116050"/>
            <a:ext cx="2173675" cy="20101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9"/>
          <p:cNvSpPr txBox="1"/>
          <p:nvPr>
            <p:ph type="title"/>
          </p:nvPr>
        </p:nvSpPr>
        <p:spPr>
          <a:xfrm>
            <a:off x="586200" y="445025"/>
            <a:ext cx="82461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
                <a:solidFill>
                  <a:srgbClr val="3D85C6"/>
                </a:solidFill>
              </a:rPr>
              <a:t>Step-to-step guide </a:t>
            </a:r>
            <a:endParaRPr b="1">
              <a:solidFill>
                <a:srgbClr val="3D85C6"/>
              </a:solidFill>
            </a:endParaRPr>
          </a:p>
        </p:txBody>
      </p:sp>
      <p:sp>
        <p:nvSpPr>
          <p:cNvPr id="118" name="Google Shape;118;p9"/>
          <p:cNvSpPr txBox="1"/>
          <p:nvPr>
            <p:ph idx="1" type="body"/>
          </p:nvPr>
        </p:nvSpPr>
        <p:spPr>
          <a:xfrm>
            <a:off x="2007650" y="3304650"/>
            <a:ext cx="5765400" cy="6129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1400"/>
              </a:spcBef>
              <a:spcAft>
                <a:spcPts val="0"/>
              </a:spcAft>
              <a:buClr>
                <a:schemeClr val="dk1"/>
              </a:buClr>
              <a:buSzPts val="935"/>
              <a:buFont typeface="Arial"/>
              <a:buNone/>
            </a:pPr>
            <a:r>
              <a:rPr b="1" lang="en" sz="1405">
                <a:solidFill>
                  <a:srgbClr val="3D85C6"/>
                </a:solidFill>
              </a:rPr>
              <a:t>4. Consider your answers to common interview questions</a:t>
            </a:r>
            <a:endParaRPr b="1" sz="1405">
              <a:solidFill>
                <a:srgbClr val="3D85C6"/>
              </a:solidFill>
            </a:endParaRPr>
          </a:p>
          <a:p>
            <a:pPr indent="0" lvl="0" marL="0" rtl="0" algn="l">
              <a:lnSpc>
                <a:spcPct val="105000"/>
              </a:lnSpc>
              <a:spcBef>
                <a:spcPts val="0"/>
              </a:spcBef>
              <a:spcAft>
                <a:spcPts val="1200"/>
              </a:spcAft>
              <a:buSzPts val="935"/>
              <a:buNone/>
            </a:pPr>
            <a:r>
              <a:t/>
            </a:r>
            <a:endParaRPr sz="1530"/>
          </a:p>
        </p:txBody>
      </p:sp>
      <p:pic>
        <p:nvPicPr>
          <p:cNvPr id="119" name="Google Shape;119;p9"/>
          <p:cNvPicPr preferRelativeResize="0"/>
          <p:nvPr/>
        </p:nvPicPr>
        <p:blipFill rotWithShape="1">
          <a:blip r:embed="rId3">
            <a:alphaModFix/>
          </a:blip>
          <a:srcRect b="0" l="0" r="0" t="0"/>
          <a:stretch/>
        </p:blipFill>
        <p:spPr>
          <a:xfrm>
            <a:off x="311700" y="4184225"/>
            <a:ext cx="1838325" cy="885825"/>
          </a:xfrm>
          <a:prstGeom prst="rect">
            <a:avLst/>
          </a:prstGeom>
          <a:noFill/>
          <a:ln>
            <a:noFill/>
          </a:ln>
        </p:spPr>
      </p:pic>
      <p:sp>
        <p:nvSpPr>
          <p:cNvPr id="120" name="Google Shape;120;p9"/>
          <p:cNvSpPr txBox="1"/>
          <p:nvPr/>
        </p:nvSpPr>
        <p:spPr>
          <a:xfrm>
            <a:off x="470825" y="4015300"/>
            <a:ext cx="64137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700"/>
              <a:buFont typeface="Arial"/>
              <a:buNone/>
            </a:pPr>
            <a:r>
              <a:rPr b="0" i="0" lang="en" sz="700" u="none" cap="none" strike="noStrike">
                <a:solidFill>
                  <a:srgbClr val="000000"/>
                </a:solidFill>
                <a:latin typeface="Arial"/>
                <a:ea typeface="Arial"/>
                <a:cs typeface="Arial"/>
                <a:sym typeface="Arial"/>
              </a:rPr>
              <a:t>Source: </a:t>
            </a:r>
            <a:r>
              <a:rPr b="0" i="0" lang="en" sz="700" u="sng" cap="none" strike="noStrike">
                <a:solidFill>
                  <a:srgbClr val="2200CC"/>
                </a:solidFill>
                <a:latin typeface="Arial"/>
                <a:ea typeface="Arial"/>
                <a:cs typeface="Arial"/>
                <a:sym typeface="Arial"/>
                <a:hlinkClick r:id="rId4">
                  <a:extLst>
                    <a:ext uri="{A12FA001-AC4F-418D-AE19-62706E023703}">
                      <ahyp:hlinkClr val="tx"/>
                    </a:ext>
                  </a:extLst>
                </a:hlinkClick>
              </a:rPr>
              <a:t>https://www.indeed.com/career-advice/interviewing/how-to-prepare-for-an-interview</a:t>
            </a:r>
            <a:r>
              <a:rPr b="0" i="0" lang="en" sz="700" u="none" cap="none" strike="noStrike">
                <a:solidFill>
                  <a:schemeClr val="dk1"/>
                </a:solidFill>
                <a:latin typeface="Arial"/>
                <a:ea typeface="Arial"/>
                <a:cs typeface="Arial"/>
                <a:sym typeface="Arial"/>
              </a:rPr>
              <a:t> </a:t>
            </a:r>
            <a:endParaRPr b="0" i="0" sz="700" u="none" cap="none" strike="noStrike">
              <a:solidFill>
                <a:srgbClr val="000000"/>
              </a:solidFill>
              <a:latin typeface="Arial"/>
              <a:ea typeface="Arial"/>
              <a:cs typeface="Arial"/>
              <a:sym typeface="Arial"/>
            </a:endParaRPr>
          </a:p>
        </p:txBody>
      </p:sp>
      <p:pic>
        <p:nvPicPr>
          <p:cNvPr id="121" name="Google Shape;121;p9"/>
          <p:cNvPicPr preferRelativeResize="0"/>
          <p:nvPr/>
        </p:nvPicPr>
        <p:blipFill rotWithShape="1">
          <a:blip r:embed="rId5">
            <a:alphaModFix/>
          </a:blip>
          <a:srcRect b="0" l="0" r="0" t="0"/>
          <a:stretch/>
        </p:blipFill>
        <p:spPr>
          <a:xfrm>
            <a:off x="3847900" y="1184875"/>
            <a:ext cx="2343150" cy="19526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