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Robo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23" roundtripDataSignature="AMtx7mj+vT2tkYZmX0xro5mIQ9NiTrEUW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.fntdata"/><Relationship Id="rId11" Type="http://schemas.openxmlformats.org/officeDocument/2006/relationships/slide" Target="slides/slide6.xml"/><Relationship Id="rId22" Type="http://schemas.openxmlformats.org/officeDocument/2006/relationships/font" Target="fonts/Roboto-boldItalic.fntdata"/><Relationship Id="rId10" Type="http://schemas.openxmlformats.org/officeDocument/2006/relationships/slide" Target="slides/slide5.xml"/><Relationship Id="rId21" Type="http://schemas.openxmlformats.org/officeDocument/2006/relationships/font" Target="fonts/Robot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regular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7" name="Google Shape;13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4" name="Google Shape;144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" name="Google Shape;5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" name="Google Shape;6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2" name="Google Shape;7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8" name="Google Shape;7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Other aspects to look for: weather, tuition, scholarship opportunities, location?, etc. Have a discussion on those. 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Linkedin, 257Scholars Initiative, Friends/Networks, Jobs in Burundi, Intercontact, Companies’ websites, etc. 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5" name="Google Shape;11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4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4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2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1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2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2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22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22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3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menyaccelerator.org/opportunities/" TargetMode="External"/><Relationship Id="rId4" Type="http://schemas.openxmlformats.org/officeDocument/2006/relationships/hyperlink" Target="https://www.scholars4dev.com/" TargetMode="External"/><Relationship Id="rId9" Type="http://schemas.openxmlformats.org/officeDocument/2006/relationships/hyperlink" Target="https://mastercardfdn.org/all/scholars/becoming-a-scholar/apply-to-the-scholars-program/" TargetMode="External"/><Relationship Id="rId5" Type="http://schemas.openxmlformats.org/officeDocument/2006/relationships/hyperlink" Target="https://www.studyopportunities.online/" TargetMode="External"/><Relationship Id="rId6" Type="http://schemas.openxmlformats.org/officeDocument/2006/relationships/hyperlink" Target="https://www.afterschoolafrica.com/" TargetMode="External"/><Relationship Id="rId7" Type="http://schemas.openxmlformats.org/officeDocument/2006/relationships/hyperlink" Target="https://www.opportunitiesforafricans.com/" TargetMode="External"/><Relationship Id="rId8" Type="http://schemas.openxmlformats.org/officeDocument/2006/relationships/hyperlink" Target="https://brightscholarship.com/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image" Target="../media/image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3700">
                <a:solidFill>
                  <a:srgbClr val="3D85C6"/>
                </a:solidFill>
              </a:rPr>
              <a:t>Finding the right opportunity for me. </a:t>
            </a:r>
            <a:endParaRPr b="1" sz="3700">
              <a:solidFill>
                <a:srgbClr val="3D85C6"/>
              </a:solidFill>
            </a:endParaRPr>
          </a:p>
        </p:txBody>
      </p:sp>
      <p:sp>
        <p:nvSpPr>
          <p:cNvPr id="55" name="Google Shape;55;p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62500" lnSpcReduction="2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2000"/>
              <a:buNone/>
            </a:pPr>
            <a:r>
              <a:rPr lang="en" sz="2500">
                <a:solidFill>
                  <a:srgbClr val="3D85C6"/>
                </a:solidFill>
              </a:rPr>
              <a:t>By </a:t>
            </a:r>
            <a:endParaRPr sz="2500">
              <a:solidFill>
                <a:srgbClr val="3D85C6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2000"/>
              <a:buNone/>
            </a:pPr>
            <a:r>
              <a:t/>
            </a:r>
            <a:endParaRPr sz="2500">
              <a:solidFill>
                <a:srgbClr val="3D85C6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2000"/>
              <a:buNone/>
            </a:pPr>
            <a:r>
              <a:rPr i="1" lang="en" sz="2500">
                <a:solidFill>
                  <a:srgbClr val="3D85C6"/>
                </a:solidFill>
              </a:rPr>
              <a:t>Pamela Niyongere</a:t>
            </a:r>
            <a:endParaRPr i="1" sz="2500">
              <a:solidFill>
                <a:srgbClr val="3D85C6"/>
              </a:solidFill>
            </a:endParaRPr>
          </a:p>
        </p:txBody>
      </p:sp>
      <p:pic>
        <p:nvPicPr>
          <p:cNvPr id="56" name="Google Shape;5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97225" y="3979900"/>
            <a:ext cx="1838325" cy="885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en">
                <a:solidFill>
                  <a:srgbClr val="3D85C6"/>
                </a:solidFill>
              </a:rPr>
              <a:t>This week’s project</a:t>
            </a:r>
            <a:endParaRPr b="1">
              <a:solidFill>
                <a:srgbClr val="3D85C6"/>
              </a:solidFill>
            </a:endParaRPr>
          </a:p>
        </p:txBody>
      </p:sp>
      <p:sp>
        <p:nvSpPr>
          <p:cNvPr id="127" name="Google Shape;127;p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en" sz="1390">
                <a:solidFill>
                  <a:srgbClr val="3D85C6"/>
                </a:solidFill>
              </a:rPr>
              <a:t>Description:</a:t>
            </a:r>
            <a:endParaRPr sz="1390">
              <a:solidFill>
                <a:srgbClr val="3D85C6"/>
              </a:solidFill>
            </a:endParaRPr>
          </a:p>
          <a:p>
            <a:pPr indent="-316865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3D85C6"/>
              </a:buClr>
              <a:buSzPts val="1390"/>
              <a:buChar char="●"/>
            </a:pPr>
            <a:r>
              <a:rPr lang="en" sz="1390">
                <a:solidFill>
                  <a:srgbClr val="3D85C6"/>
                </a:solidFill>
              </a:rPr>
              <a:t>This assignment is </a:t>
            </a:r>
            <a:r>
              <a:rPr b="1" lang="en" sz="1390" u="sng">
                <a:solidFill>
                  <a:srgbClr val="3D85C6"/>
                </a:solidFill>
              </a:rPr>
              <a:t>individual</a:t>
            </a:r>
            <a:r>
              <a:rPr lang="en" sz="1390" u="sng">
                <a:solidFill>
                  <a:srgbClr val="3D85C6"/>
                </a:solidFill>
              </a:rPr>
              <a:t>,</a:t>
            </a:r>
            <a:r>
              <a:rPr lang="en" sz="1390">
                <a:solidFill>
                  <a:srgbClr val="3D85C6"/>
                </a:solidFill>
              </a:rPr>
              <a:t> but you are allowed to request for help from your peers. </a:t>
            </a:r>
            <a:endParaRPr sz="1390">
              <a:solidFill>
                <a:srgbClr val="3D85C6"/>
              </a:solidFill>
            </a:endParaRPr>
          </a:p>
          <a:p>
            <a:pPr indent="-316865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390"/>
              <a:buChar char="●"/>
            </a:pPr>
            <a:r>
              <a:rPr lang="en" sz="1390">
                <a:solidFill>
                  <a:srgbClr val="3D85C6"/>
                </a:solidFill>
              </a:rPr>
              <a:t>Find an opportunity that you would like to apply to. It could be an opportunity you have heard of, you dream of, or a completely new opportunity that you will find in your search. </a:t>
            </a:r>
            <a:endParaRPr sz="1390">
              <a:solidFill>
                <a:srgbClr val="3D85C6"/>
              </a:solidFill>
            </a:endParaRPr>
          </a:p>
          <a:p>
            <a:pPr indent="-316865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390"/>
              <a:buChar char="●"/>
            </a:pPr>
            <a:r>
              <a:rPr lang="en" sz="1390">
                <a:solidFill>
                  <a:srgbClr val="3D85C6"/>
                </a:solidFill>
              </a:rPr>
              <a:t>Once you identify the opportunity, </a:t>
            </a:r>
            <a:r>
              <a:rPr b="1" lang="en" sz="1390" u="sng">
                <a:solidFill>
                  <a:srgbClr val="3D85C6"/>
                </a:solidFill>
              </a:rPr>
              <a:t>identify your what?, where?, when?, how?, why?</a:t>
            </a:r>
            <a:endParaRPr b="1" sz="1390" u="sng">
              <a:solidFill>
                <a:srgbClr val="3D85C6"/>
              </a:solidFill>
            </a:endParaRPr>
          </a:p>
          <a:p>
            <a:pPr indent="-316865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390"/>
              <a:buChar char="●"/>
            </a:pPr>
            <a:r>
              <a:rPr lang="en" sz="1390">
                <a:solidFill>
                  <a:srgbClr val="3D85C6"/>
                </a:solidFill>
              </a:rPr>
              <a:t>We want you to tell us why you would want to apply for this opportunity. What are some highlights of the opportunity that you found attractive? (Scholarship, location, study-abroad opportunities etc) How does this fit into your goals?</a:t>
            </a:r>
            <a:endParaRPr sz="1390">
              <a:solidFill>
                <a:srgbClr val="3D85C6"/>
              </a:solidFill>
            </a:endParaRPr>
          </a:p>
          <a:p>
            <a:pPr indent="-316865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390"/>
              <a:buChar char="●"/>
            </a:pPr>
            <a:r>
              <a:rPr lang="en" sz="1390">
                <a:solidFill>
                  <a:srgbClr val="3D85C6"/>
                </a:solidFill>
              </a:rPr>
              <a:t>This is kind of a pitch, but it can take many forms. You are allowed to be as creative as you want: you can make powerpoints slides, a short video (followed by a short pitch), a song, a short sketch, but it has to have the main components we covered today. This list is not exhaustive, you are allowed to think outside the box. </a:t>
            </a:r>
            <a:endParaRPr sz="1390">
              <a:solidFill>
                <a:srgbClr val="3D85C6"/>
              </a:solidFill>
            </a:endParaRPr>
          </a:p>
          <a:p>
            <a:pPr indent="-316865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390"/>
              <a:buChar char="●"/>
            </a:pPr>
            <a:r>
              <a:rPr lang="en" sz="1390">
                <a:solidFill>
                  <a:srgbClr val="3D85C6"/>
                </a:solidFill>
              </a:rPr>
              <a:t>You will have 7 mins to present (Not more!), and we will vote on the best presentation. </a:t>
            </a:r>
            <a:endParaRPr sz="1390">
              <a:solidFill>
                <a:srgbClr val="3D85C6"/>
              </a:solidFill>
            </a:endParaRPr>
          </a:p>
          <a:p>
            <a:pPr indent="-316865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390"/>
              <a:buChar char="●"/>
            </a:pPr>
            <a:r>
              <a:rPr lang="en" sz="1390">
                <a:solidFill>
                  <a:srgbClr val="3D85C6"/>
                </a:solidFill>
              </a:rPr>
              <a:t>You have today and Wednesday session to prep for these presentations. </a:t>
            </a:r>
            <a:endParaRPr/>
          </a:p>
          <a:p>
            <a:pPr indent="0" lvl="0" marL="140335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390"/>
              <a:buNone/>
            </a:pPr>
            <a:r>
              <a:t/>
            </a:r>
            <a:endParaRPr sz="1390">
              <a:solidFill>
                <a:srgbClr val="3D85C6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t/>
            </a:r>
            <a:endParaRPr sz="1390">
              <a:solidFill>
                <a:srgbClr val="3D85C6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935"/>
              <a:buNone/>
            </a:pPr>
            <a:r>
              <a:t/>
            </a:r>
            <a:endParaRPr b="1" sz="1190">
              <a:solidFill>
                <a:srgbClr val="3D85C6"/>
              </a:solidFill>
            </a:endParaRPr>
          </a:p>
        </p:txBody>
      </p:sp>
      <p:pic>
        <p:nvPicPr>
          <p:cNvPr id="128" name="Google Shape;12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1700" y="4184225"/>
            <a:ext cx="1838325" cy="885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>
                <a:solidFill>
                  <a:srgbClr val="0070C0"/>
                </a:solidFill>
              </a:rPr>
              <a:t>Websites for opportunities search </a:t>
            </a:r>
            <a:endParaRPr/>
          </a:p>
        </p:txBody>
      </p:sp>
      <p:sp>
        <p:nvSpPr>
          <p:cNvPr id="134" name="Google Shape;134;p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Menya Accelerator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Scholars4dev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5"/>
              </a:rPr>
              <a:t>Study opportunities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6"/>
              </a:rPr>
              <a:t>After School Africa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7"/>
              </a:rPr>
              <a:t>Opportunities for Africans 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8"/>
              </a:rPr>
              <a:t>Bright scholarships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9"/>
              </a:rPr>
              <a:t>MasterCard Scholarships</a:t>
            </a:r>
            <a:endParaRPr/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en">
                <a:solidFill>
                  <a:srgbClr val="3D85C6"/>
                </a:solidFill>
              </a:rPr>
              <a:t>Q&amp;A  and Wrap-Up.</a:t>
            </a:r>
            <a:endParaRPr b="1">
              <a:solidFill>
                <a:srgbClr val="3D85C6"/>
              </a:solidFill>
            </a:endParaRPr>
          </a:p>
        </p:txBody>
      </p:sp>
      <p:sp>
        <p:nvSpPr>
          <p:cNvPr id="140" name="Google Shape;140;p1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>
                <a:solidFill>
                  <a:srgbClr val="3D85C6"/>
                </a:solidFill>
              </a:rPr>
              <a:t>Was the information shared today new to you? </a:t>
            </a:r>
            <a:endParaRPr b="1">
              <a:solidFill>
                <a:srgbClr val="3D85C6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3D85C6"/>
              </a:buClr>
              <a:buSzPts val="1800"/>
              <a:buChar char="➢"/>
            </a:pPr>
            <a:r>
              <a:rPr b="1" lang="en">
                <a:solidFill>
                  <a:srgbClr val="3D85C6"/>
                </a:solidFill>
              </a:rPr>
              <a:t>If yes, what have you learned? </a:t>
            </a:r>
            <a:endParaRPr b="1">
              <a:solidFill>
                <a:srgbClr val="3D85C6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800"/>
              <a:buChar char="➢"/>
            </a:pPr>
            <a:r>
              <a:rPr b="1" lang="en">
                <a:solidFill>
                  <a:srgbClr val="3D85C6"/>
                </a:solidFill>
              </a:rPr>
              <a:t>If not, was any information you knew reinforced in this session? </a:t>
            </a:r>
            <a:endParaRPr b="1">
              <a:solidFill>
                <a:srgbClr val="3D85C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b="1" lang="en">
                <a:solidFill>
                  <a:srgbClr val="3D85C6"/>
                </a:solidFill>
              </a:rPr>
              <a:t>Any questions on the assignment? </a:t>
            </a:r>
            <a:endParaRPr b="1">
              <a:solidFill>
                <a:srgbClr val="3D85C6"/>
              </a:solidFill>
            </a:endParaRPr>
          </a:p>
        </p:txBody>
      </p:sp>
      <p:pic>
        <p:nvPicPr>
          <p:cNvPr id="141" name="Google Shape;141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1700" y="4184225"/>
            <a:ext cx="1838325" cy="885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3700">
                <a:solidFill>
                  <a:srgbClr val="3D85C6"/>
                </a:solidFill>
              </a:rPr>
              <a:t>Thank you and Good luck on your presentation!!! </a:t>
            </a:r>
            <a:endParaRPr b="1" sz="3700">
              <a:solidFill>
                <a:srgbClr val="3D85C6"/>
              </a:solidFill>
            </a:endParaRPr>
          </a:p>
        </p:txBody>
      </p:sp>
      <p:pic>
        <p:nvPicPr>
          <p:cNvPr id="147" name="Google Shape;14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97225" y="3979900"/>
            <a:ext cx="1838325" cy="885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en">
                <a:solidFill>
                  <a:srgbClr val="3D85C6"/>
                </a:solidFill>
              </a:rPr>
              <a:t>Outline </a:t>
            </a:r>
            <a:endParaRPr b="1">
              <a:solidFill>
                <a:srgbClr val="3D85C6"/>
              </a:solidFill>
            </a:endParaRPr>
          </a:p>
        </p:txBody>
      </p:sp>
      <p:sp>
        <p:nvSpPr>
          <p:cNvPr id="62" name="Google Shape;62;p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Icebreaker + Recap (30 mins)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Finding the right opportunity for me. (60 min)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Break(30min)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Opportunity Hunting Project. (105 min)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Q&amp;A and Wrap-up (15 min)</a:t>
            </a:r>
            <a:endParaRPr/>
          </a:p>
        </p:txBody>
      </p:sp>
      <p:pic>
        <p:nvPicPr>
          <p:cNvPr id="63" name="Google Shape;6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1700" y="4184225"/>
            <a:ext cx="1838325" cy="885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1700" y="4184225"/>
            <a:ext cx="1838325" cy="88582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3"/>
          <p:cNvSpPr txBox="1"/>
          <p:nvPr>
            <p:ph type="title"/>
          </p:nvPr>
        </p:nvSpPr>
        <p:spPr>
          <a:xfrm>
            <a:off x="415217" y="22854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>
                <a:solidFill>
                  <a:srgbClr val="0070C0"/>
                </a:solidFill>
              </a:rPr>
              <a:t>Game of Waaah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"/>
          <p:cNvSpPr txBox="1"/>
          <p:nvPr>
            <p:ph idx="1" type="body"/>
          </p:nvPr>
        </p:nvSpPr>
        <p:spPr>
          <a:xfrm>
            <a:off x="311700" y="76782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>
                <a:solidFill>
                  <a:srgbClr val="3D85C6"/>
                </a:solidFill>
              </a:rPr>
              <a:t>There are tons of opportunities out there for you, but you need to carefully choose ones that are best suited to your needs and interests:</a:t>
            </a:r>
            <a:endParaRPr b="1">
              <a:solidFill>
                <a:srgbClr val="3D85C6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3D85C6"/>
              </a:buClr>
              <a:buSzPts val="1800"/>
              <a:buChar char="➢"/>
            </a:pPr>
            <a:r>
              <a:rPr b="1" lang="en">
                <a:solidFill>
                  <a:srgbClr val="3D85C6"/>
                </a:solidFill>
              </a:rPr>
              <a:t>Conferences</a:t>
            </a:r>
            <a:endParaRPr b="1">
              <a:solidFill>
                <a:srgbClr val="3D85C6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800"/>
              <a:buChar char="➢"/>
            </a:pPr>
            <a:r>
              <a:rPr b="1" lang="en">
                <a:solidFill>
                  <a:srgbClr val="3D85C6"/>
                </a:solidFill>
              </a:rPr>
              <a:t>Competitions </a:t>
            </a:r>
            <a:endParaRPr b="1">
              <a:solidFill>
                <a:srgbClr val="3D85C6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800"/>
              <a:buChar char="➢"/>
            </a:pPr>
            <a:r>
              <a:rPr b="1" lang="en">
                <a:solidFill>
                  <a:srgbClr val="3D85C6"/>
                </a:solidFill>
              </a:rPr>
              <a:t>Scholarships </a:t>
            </a:r>
            <a:endParaRPr b="1">
              <a:solidFill>
                <a:srgbClr val="3D85C6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800"/>
              <a:buChar char="➢"/>
            </a:pPr>
            <a:r>
              <a:rPr b="1" lang="en">
                <a:solidFill>
                  <a:srgbClr val="3D85C6"/>
                </a:solidFill>
              </a:rPr>
              <a:t>Fellowships</a:t>
            </a:r>
            <a:endParaRPr b="1">
              <a:solidFill>
                <a:srgbClr val="3D85C6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800"/>
              <a:buChar char="➢"/>
            </a:pPr>
            <a:r>
              <a:rPr b="1" lang="en">
                <a:solidFill>
                  <a:srgbClr val="3D85C6"/>
                </a:solidFill>
              </a:rPr>
              <a:t>Internships </a:t>
            </a:r>
            <a:endParaRPr b="1">
              <a:solidFill>
                <a:srgbClr val="3D85C6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800"/>
              <a:buChar char="➢"/>
            </a:pPr>
            <a:r>
              <a:rPr b="1" lang="en">
                <a:solidFill>
                  <a:srgbClr val="3D85C6"/>
                </a:solidFill>
              </a:rPr>
              <a:t>Entrepreneurship events </a:t>
            </a:r>
            <a:endParaRPr b="1">
              <a:solidFill>
                <a:srgbClr val="3D85C6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800"/>
              <a:buChar char="➢"/>
            </a:pPr>
            <a:r>
              <a:rPr b="1" lang="en">
                <a:solidFill>
                  <a:srgbClr val="3D85C6"/>
                </a:solidFill>
              </a:rPr>
              <a:t>Jobs </a:t>
            </a:r>
            <a:endParaRPr b="1">
              <a:solidFill>
                <a:srgbClr val="3D85C6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800"/>
              <a:buChar char="➢"/>
            </a:pPr>
            <a:r>
              <a:rPr b="1" lang="en">
                <a:solidFill>
                  <a:srgbClr val="3D85C6"/>
                </a:solidFill>
              </a:rPr>
              <a:t>Etc.</a:t>
            </a:r>
            <a:endParaRPr b="1">
              <a:solidFill>
                <a:srgbClr val="3D85C6"/>
              </a:solidFill>
            </a:endParaRPr>
          </a:p>
        </p:txBody>
      </p:sp>
      <p:pic>
        <p:nvPicPr>
          <p:cNvPr id="75" name="Google Shape;7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1700" y="4184225"/>
            <a:ext cx="1838325" cy="885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en">
                <a:solidFill>
                  <a:srgbClr val="3D85C6"/>
                </a:solidFill>
              </a:rPr>
              <a:t>What?</a:t>
            </a:r>
            <a:endParaRPr b="1">
              <a:solidFill>
                <a:srgbClr val="3D85C6"/>
              </a:solidFill>
            </a:endParaRPr>
          </a:p>
        </p:txBody>
      </p:sp>
      <p:sp>
        <p:nvSpPr>
          <p:cNvPr id="81" name="Google Shape;81;p5"/>
          <p:cNvSpPr txBox="1"/>
          <p:nvPr>
            <p:ph idx="1" type="body"/>
          </p:nvPr>
        </p:nvSpPr>
        <p:spPr>
          <a:xfrm>
            <a:off x="311700" y="1152475"/>
            <a:ext cx="8520600" cy="8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rPr b="1" lang="en">
                <a:solidFill>
                  <a:srgbClr val="3D85C6"/>
                </a:solidFill>
              </a:rPr>
              <a:t>This includes all aspects of the opportunity that you are interested in. i.e. what they offer. </a:t>
            </a:r>
            <a:endParaRPr b="1">
              <a:solidFill>
                <a:srgbClr val="3D85C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770"/>
              <a:buNone/>
            </a:pPr>
            <a:r>
              <a:rPr b="1" lang="en">
                <a:solidFill>
                  <a:srgbClr val="3D85C6"/>
                </a:solidFill>
              </a:rPr>
              <a:t>E.g: Is the program I am looking for a school, a summer program? What major do I want to pursue?  </a:t>
            </a:r>
            <a:endParaRPr b="1">
              <a:solidFill>
                <a:srgbClr val="3D85C6"/>
              </a:solidFill>
            </a:endParaRPr>
          </a:p>
        </p:txBody>
      </p:sp>
      <p:pic>
        <p:nvPicPr>
          <p:cNvPr id="82" name="Google Shape;82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1700" y="4184225"/>
            <a:ext cx="1838325" cy="885825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5"/>
          <p:cNvSpPr txBox="1"/>
          <p:nvPr/>
        </p:nvSpPr>
        <p:spPr>
          <a:xfrm>
            <a:off x="267300" y="3139850"/>
            <a:ext cx="8228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1" lang="en" sz="1400" u="none" cap="none" strike="noStrike">
                <a:solidFill>
                  <a:srgbClr val="3D85C6"/>
                </a:solidFill>
                <a:latin typeface="Arial"/>
                <a:ea typeface="Arial"/>
                <a:cs typeface="Arial"/>
                <a:sym typeface="Arial"/>
              </a:rPr>
              <a:t>THINK-PAIR-SHARE: What other aspects should you be looking for in an opportunity? </a:t>
            </a:r>
            <a:endParaRPr b="1" i="1" sz="1400" u="none" cap="none" strike="noStrike">
              <a:solidFill>
                <a:srgbClr val="3D85C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4" name="Google Shape;84;p5"/>
          <p:cNvPicPr preferRelativeResize="0"/>
          <p:nvPr/>
        </p:nvPicPr>
        <p:blipFill rotWithShape="1">
          <a:blip r:embed="rId4">
            <a:alphaModFix/>
          </a:blip>
          <a:srcRect b="13410" l="59220" r="11395" t="57087"/>
          <a:stretch/>
        </p:blipFill>
        <p:spPr>
          <a:xfrm>
            <a:off x="7547752" y="3626075"/>
            <a:ext cx="1507576" cy="1517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en">
                <a:solidFill>
                  <a:srgbClr val="3D85C6"/>
                </a:solidFill>
              </a:rPr>
              <a:t>Where?</a:t>
            </a:r>
            <a:endParaRPr b="1">
              <a:solidFill>
                <a:srgbClr val="3D85C6"/>
              </a:solidFill>
            </a:endParaRPr>
          </a:p>
        </p:txBody>
      </p:sp>
      <p:sp>
        <p:nvSpPr>
          <p:cNvPr id="90" name="Google Shape;90;p6"/>
          <p:cNvSpPr txBox="1"/>
          <p:nvPr>
            <p:ph idx="1" type="body"/>
          </p:nvPr>
        </p:nvSpPr>
        <p:spPr>
          <a:xfrm>
            <a:off x="311700" y="1152475"/>
            <a:ext cx="8520600" cy="13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b="1" lang="en">
                <a:solidFill>
                  <a:srgbClr val="3D85C6"/>
                </a:solidFill>
              </a:rPr>
              <a:t>This includes all the platforms you can use to browse opportunities and choose the one that fits your interest. </a:t>
            </a:r>
            <a:endParaRPr b="1">
              <a:solidFill>
                <a:srgbClr val="3D85C6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688"/>
              <a:buNone/>
            </a:pPr>
            <a:r>
              <a:rPr b="1" lang="en">
                <a:solidFill>
                  <a:srgbClr val="3D85C6"/>
                </a:solidFill>
              </a:rPr>
              <a:t>E.g: Menya accelerator will have an opportunity sharing platform. </a:t>
            </a:r>
            <a:endParaRPr b="1">
              <a:solidFill>
                <a:srgbClr val="3D85C6"/>
              </a:solidFill>
            </a:endParaRPr>
          </a:p>
        </p:txBody>
      </p:sp>
      <p:pic>
        <p:nvPicPr>
          <p:cNvPr id="91" name="Google Shape;91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1700" y="4184225"/>
            <a:ext cx="1838325" cy="88582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6"/>
          <p:cNvSpPr txBox="1"/>
          <p:nvPr/>
        </p:nvSpPr>
        <p:spPr>
          <a:xfrm>
            <a:off x="311700" y="2895975"/>
            <a:ext cx="85926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1400" u="none" cap="none" strike="noStrike">
                <a:solidFill>
                  <a:srgbClr val="3D85C6"/>
                </a:solidFill>
                <a:latin typeface="Arial"/>
                <a:ea typeface="Arial"/>
                <a:cs typeface="Arial"/>
                <a:sym typeface="Arial"/>
              </a:rPr>
              <a:t>THINK-PAIR-SHARE: Do you know of any other platforms you can look into for opportunities? Which ones? </a:t>
            </a:r>
            <a:endParaRPr b="1" i="1" sz="1400" u="none" cap="none" strike="noStrike">
              <a:solidFill>
                <a:srgbClr val="3D85C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3" name="Google Shape;93;p6"/>
          <p:cNvPicPr preferRelativeResize="0"/>
          <p:nvPr/>
        </p:nvPicPr>
        <p:blipFill rotWithShape="1">
          <a:blip r:embed="rId4">
            <a:alphaModFix/>
          </a:blip>
          <a:srcRect b="45018" l="68053" r="2946" t="24710"/>
          <a:stretch/>
        </p:blipFill>
        <p:spPr>
          <a:xfrm>
            <a:off x="7616700" y="3586650"/>
            <a:ext cx="1487876" cy="1556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en">
                <a:solidFill>
                  <a:srgbClr val="3D85C6"/>
                </a:solidFill>
              </a:rPr>
              <a:t>When?</a:t>
            </a:r>
            <a:endParaRPr b="1">
              <a:solidFill>
                <a:srgbClr val="3D85C6"/>
              </a:solidFill>
            </a:endParaRPr>
          </a:p>
        </p:txBody>
      </p:sp>
      <p:sp>
        <p:nvSpPr>
          <p:cNvPr id="99" name="Google Shape;99;p7"/>
          <p:cNvSpPr txBox="1"/>
          <p:nvPr>
            <p:ph idx="1" type="body"/>
          </p:nvPr>
        </p:nvSpPr>
        <p:spPr>
          <a:xfrm>
            <a:off x="409425" y="1178375"/>
            <a:ext cx="8520600" cy="6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rPr b="1" lang="en">
                <a:solidFill>
                  <a:srgbClr val="3D85C6"/>
                </a:solidFill>
              </a:rPr>
              <a:t>Each application process has a deadline that needs to be respected. Some programs also have different deadlines. </a:t>
            </a:r>
            <a:endParaRPr b="1">
              <a:solidFill>
                <a:srgbClr val="3D85C6"/>
              </a:solidFill>
            </a:endParaRPr>
          </a:p>
        </p:txBody>
      </p:sp>
      <p:pic>
        <p:nvPicPr>
          <p:cNvPr id="100" name="Google Shape;100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1700" y="4184225"/>
            <a:ext cx="1838325" cy="885825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7"/>
          <p:cNvSpPr txBox="1"/>
          <p:nvPr/>
        </p:nvSpPr>
        <p:spPr>
          <a:xfrm>
            <a:off x="409425" y="2025425"/>
            <a:ext cx="84504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3D85C6"/>
                </a:solidFill>
                <a:latin typeface="Arial"/>
                <a:ea typeface="Arial"/>
                <a:cs typeface="Arial"/>
                <a:sym typeface="Arial"/>
              </a:rPr>
              <a:t>E.g: Menya accelerator had a deadline, those who submitted past the deadline were not considered. </a:t>
            </a:r>
            <a:endParaRPr b="1" i="0" sz="1800" u="none" cap="none" strike="noStrike">
              <a:solidFill>
                <a:srgbClr val="3D85C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7"/>
          <p:cNvSpPr txBox="1"/>
          <p:nvPr/>
        </p:nvSpPr>
        <p:spPr>
          <a:xfrm>
            <a:off x="409425" y="2998225"/>
            <a:ext cx="79767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1" lang="en" sz="1400" u="none" cap="none" strike="noStrike">
                <a:solidFill>
                  <a:srgbClr val="3D85C6"/>
                </a:solidFill>
                <a:latin typeface="Arial"/>
                <a:ea typeface="Arial"/>
                <a:cs typeface="Arial"/>
                <a:sym typeface="Arial"/>
              </a:rPr>
              <a:t>Using your phone or laptop, search deadlines for African Leadership Academy, or African Leadership University. What do you see? </a:t>
            </a:r>
            <a:endParaRPr b="1" i="1" sz="1400" u="none" cap="none" strike="noStrike">
              <a:solidFill>
                <a:srgbClr val="3D85C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3" name="Google Shape;103;p7"/>
          <p:cNvPicPr preferRelativeResize="0"/>
          <p:nvPr/>
        </p:nvPicPr>
        <p:blipFill rotWithShape="1">
          <a:blip r:embed="rId4">
            <a:alphaModFix/>
          </a:blip>
          <a:srcRect b="61876" l="10437" r="56913" t="8652"/>
          <a:stretch/>
        </p:blipFill>
        <p:spPr>
          <a:xfrm>
            <a:off x="7468925" y="3613825"/>
            <a:ext cx="1675076" cy="151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en">
                <a:solidFill>
                  <a:srgbClr val="3D85C6"/>
                </a:solidFill>
              </a:rPr>
              <a:t>Why?</a:t>
            </a:r>
            <a:endParaRPr b="1">
              <a:solidFill>
                <a:srgbClr val="3D85C6"/>
              </a:solidFill>
            </a:endParaRPr>
          </a:p>
        </p:txBody>
      </p:sp>
      <p:sp>
        <p:nvSpPr>
          <p:cNvPr id="109" name="Google Shape;109;p8"/>
          <p:cNvSpPr txBox="1"/>
          <p:nvPr>
            <p:ph idx="1" type="body"/>
          </p:nvPr>
        </p:nvSpPr>
        <p:spPr>
          <a:xfrm>
            <a:off x="311700" y="1152475"/>
            <a:ext cx="8520600" cy="8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rPr b="1" lang="en">
                <a:solidFill>
                  <a:srgbClr val="3D85C6"/>
                </a:solidFill>
              </a:rPr>
              <a:t>Before you get excited about the program, Ask yourself: What are my reasons for joining this program? And most importantly, </a:t>
            </a:r>
            <a:r>
              <a:rPr b="1" lang="en" u="sng">
                <a:solidFill>
                  <a:srgbClr val="3D85C6"/>
                </a:solidFill>
              </a:rPr>
              <a:t>do I meet the eligibility criteria? </a:t>
            </a:r>
            <a:endParaRPr b="1" u="sng">
              <a:solidFill>
                <a:srgbClr val="3D85C6"/>
              </a:solidFill>
            </a:endParaRPr>
          </a:p>
        </p:txBody>
      </p:sp>
      <p:pic>
        <p:nvPicPr>
          <p:cNvPr id="110" name="Google Shape;11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1700" y="4184225"/>
            <a:ext cx="1838325" cy="885825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8"/>
          <p:cNvSpPr txBox="1"/>
          <p:nvPr/>
        </p:nvSpPr>
        <p:spPr>
          <a:xfrm>
            <a:off x="461950" y="2363000"/>
            <a:ext cx="8101800" cy="227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1" lang="en" sz="1400" u="none" cap="none" strike="noStrike">
                <a:solidFill>
                  <a:srgbClr val="3D85C6"/>
                </a:solidFill>
                <a:latin typeface="Arial"/>
                <a:ea typeface="Arial"/>
                <a:cs typeface="Arial"/>
                <a:sym typeface="Arial"/>
              </a:rPr>
              <a:t>In a group of 3, search these opportunities, and go through their eligibility criteria section, what do you find? Do you qualify? </a:t>
            </a:r>
            <a:endParaRPr b="1" i="1" sz="1400" u="none" cap="none" strike="noStrike">
              <a:solidFill>
                <a:srgbClr val="3D85C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1" sz="1400" u="none" cap="none" strike="noStrike">
              <a:solidFill>
                <a:srgbClr val="3D85C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600"/>
              <a:buFont typeface="Roboto"/>
              <a:buAutoNum type="arabicPeriod"/>
            </a:pPr>
            <a:r>
              <a:rPr b="1" i="1" lang="en" sz="1600" u="none" cap="none" strike="noStrike">
                <a:solidFill>
                  <a:srgbClr val="3D85C6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Ashinaga Africa Initiative </a:t>
            </a:r>
            <a:endParaRPr b="1" i="1" sz="1600" u="none" cap="none" strike="noStrike">
              <a:solidFill>
                <a:srgbClr val="3D85C6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600"/>
              <a:buFont typeface="Roboto"/>
              <a:buAutoNum type="arabicPeriod"/>
            </a:pPr>
            <a:r>
              <a:rPr b="1" i="1" lang="en" sz="1600" u="none" cap="none" strike="noStrike">
                <a:solidFill>
                  <a:srgbClr val="3D85C6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Tujenge Scholars program </a:t>
            </a:r>
            <a:endParaRPr b="1" i="1" sz="1600" u="none" cap="none" strike="noStrike">
              <a:solidFill>
                <a:srgbClr val="3D85C6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600"/>
              <a:buFont typeface="Roboto"/>
              <a:buAutoNum type="arabicPeriod"/>
            </a:pPr>
            <a:r>
              <a:rPr b="1" i="1" lang="en" sz="1600" u="none" cap="none" strike="noStrike">
                <a:solidFill>
                  <a:srgbClr val="3D85C6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Yale Young African Scholars </a:t>
            </a:r>
            <a:endParaRPr b="1" i="1" sz="1600" u="none" cap="none" strike="noStrike">
              <a:solidFill>
                <a:srgbClr val="3D85C6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600"/>
              <a:buFont typeface="Roboto"/>
              <a:buAutoNum type="arabicPeriod"/>
            </a:pPr>
            <a:r>
              <a:rPr b="1" i="1" lang="en" sz="1600" u="none" cap="none" strike="noStrike">
                <a:solidFill>
                  <a:srgbClr val="3D85C6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University of Global Health Equity </a:t>
            </a:r>
            <a:endParaRPr b="1" i="1" sz="1600" u="none" cap="none" strike="noStrike">
              <a:solidFill>
                <a:srgbClr val="3D85C6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600"/>
              <a:buFont typeface="Roboto"/>
              <a:buAutoNum type="arabicPeriod"/>
            </a:pPr>
            <a:r>
              <a:rPr b="1" i="1" lang="en" sz="1600" u="none" cap="none" strike="noStrike">
                <a:solidFill>
                  <a:srgbClr val="3D85C6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Schwarzman Scholars Program </a:t>
            </a:r>
            <a:endParaRPr b="1" i="1" sz="1600" u="none" cap="none" strike="noStrike">
              <a:solidFill>
                <a:srgbClr val="3D85C6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1" sz="1400" u="none" cap="none" strike="noStrike">
              <a:solidFill>
                <a:srgbClr val="3D85C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2" name="Google Shape;112;p8"/>
          <p:cNvPicPr preferRelativeResize="0"/>
          <p:nvPr/>
        </p:nvPicPr>
        <p:blipFill rotWithShape="1">
          <a:blip r:embed="rId4">
            <a:alphaModFix/>
          </a:blip>
          <a:srcRect b="66667" l="40975" r="28489" t="2872"/>
          <a:stretch/>
        </p:blipFill>
        <p:spPr>
          <a:xfrm>
            <a:off x="7577325" y="3576800"/>
            <a:ext cx="1566676" cy="1566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en">
                <a:solidFill>
                  <a:srgbClr val="3D85C6"/>
                </a:solidFill>
              </a:rPr>
              <a:t>HOW? </a:t>
            </a:r>
            <a:endParaRPr b="1">
              <a:solidFill>
                <a:srgbClr val="3D85C6"/>
              </a:solidFill>
            </a:endParaRPr>
          </a:p>
        </p:txBody>
      </p:sp>
      <p:sp>
        <p:nvSpPr>
          <p:cNvPr id="118" name="Google Shape;118;p9"/>
          <p:cNvSpPr txBox="1"/>
          <p:nvPr>
            <p:ph idx="1" type="body"/>
          </p:nvPr>
        </p:nvSpPr>
        <p:spPr>
          <a:xfrm>
            <a:off x="311700" y="1017725"/>
            <a:ext cx="8520600" cy="21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b="1" lang="en">
                <a:solidFill>
                  <a:srgbClr val="3D85C6"/>
                </a:solidFill>
              </a:rPr>
              <a:t>Now that you are eligible and know why you want to apply, you need to know:</a:t>
            </a:r>
            <a:endParaRPr b="1">
              <a:solidFill>
                <a:srgbClr val="3D85C6"/>
              </a:solidFill>
            </a:endParaRPr>
          </a:p>
          <a:p>
            <a:pPr indent="-34290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3D85C6"/>
              </a:buClr>
              <a:buSzPts val="1800"/>
              <a:buChar char="➢"/>
            </a:pPr>
            <a:r>
              <a:rPr b="1" lang="en">
                <a:solidFill>
                  <a:srgbClr val="3D85C6"/>
                </a:solidFill>
              </a:rPr>
              <a:t>What is the application process like? </a:t>
            </a:r>
            <a:endParaRPr b="1">
              <a:solidFill>
                <a:srgbClr val="3D85C6"/>
              </a:solidFill>
            </a:endParaRPr>
          </a:p>
          <a:p>
            <a:pPr indent="-3429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800"/>
              <a:buChar char="➢"/>
            </a:pPr>
            <a:r>
              <a:rPr b="1" lang="en">
                <a:solidFill>
                  <a:srgbClr val="3D85C6"/>
                </a:solidFill>
              </a:rPr>
              <a:t>Are there any essays I need to write? </a:t>
            </a:r>
            <a:endParaRPr b="1">
              <a:solidFill>
                <a:srgbClr val="3D85C6"/>
              </a:solidFill>
            </a:endParaRPr>
          </a:p>
          <a:p>
            <a:pPr indent="-3429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800"/>
              <a:buChar char="➢"/>
            </a:pPr>
            <a:r>
              <a:rPr b="1" lang="en">
                <a:solidFill>
                  <a:srgbClr val="3D85C6"/>
                </a:solidFill>
              </a:rPr>
              <a:t>Will I have to interview for the opportunity? </a:t>
            </a:r>
            <a:endParaRPr b="1">
              <a:solidFill>
                <a:srgbClr val="3D85C6"/>
              </a:solidFill>
            </a:endParaRPr>
          </a:p>
          <a:p>
            <a:pPr indent="-3429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800"/>
              <a:buChar char="➢"/>
            </a:pPr>
            <a:r>
              <a:rPr b="1" lang="en">
                <a:solidFill>
                  <a:srgbClr val="3D85C6"/>
                </a:solidFill>
              </a:rPr>
              <a:t>Do I need to submit my grade, recommendation letters? </a:t>
            </a:r>
            <a:endParaRPr b="1">
              <a:solidFill>
                <a:srgbClr val="3D85C6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688"/>
              <a:buNone/>
            </a:pPr>
            <a:r>
              <a:rPr b="1" lang="en">
                <a:solidFill>
                  <a:srgbClr val="3D85C6"/>
                </a:solidFill>
              </a:rPr>
              <a:t>You have to document the whole application process because skipping one of the stages </a:t>
            </a:r>
            <a:r>
              <a:rPr b="1" lang="en" u="sng">
                <a:solidFill>
                  <a:srgbClr val="3D85C6"/>
                </a:solidFill>
              </a:rPr>
              <a:t>can disqualify you</a:t>
            </a:r>
            <a:r>
              <a:rPr b="1" lang="en">
                <a:solidFill>
                  <a:srgbClr val="3D85C6"/>
                </a:solidFill>
              </a:rPr>
              <a:t> completely. </a:t>
            </a:r>
            <a:endParaRPr b="1">
              <a:solidFill>
                <a:srgbClr val="3D85C6"/>
              </a:solidFill>
            </a:endParaRPr>
          </a:p>
        </p:txBody>
      </p:sp>
      <p:pic>
        <p:nvPicPr>
          <p:cNvPr id="119" name="Google Shape;119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1700" y="4184225"/>
            <a:ext cx="1838325" cy="885825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9"/>
          <p:cNvSpPr txBox="1"/>
          <p:nvPr/>
        </p:nvSpPr>
        <p:spPr>
          <a:xfrm>
            <a:off x="311700" y="3515738"/>
            <a:ext cx="85206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1" lang="en" sz="1400" u="none" cap="none" strike="noStrike">
                <a:solidFill>
                  <a:srgbClr val="3D85C6"/>
                </a:solidFill>
                <a:latin typeface="Arial"/>
                <a:ea typeface="Arial"/>
                <a:cs typeface="Arial"/>
                <a:sym typeface="Arial"/>
              </a:rPr>
              <a:t>Go back to your assigned opportunity, quickly go through their application process. What did you find? </a:t>
            </a:r>
            <a:endParaRPr b="1" i="1" sz="1400" u="none" cap="none" strike="noStrike">
              <a:solidFill>
                <a:srgbClr val="3D85C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rgbClr val="3D85C6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21" name="Google Shape;121;p9"/>
          <p:cNvPicPr preferRelativeResize="0"/>
          <p:nvPr/>
        </p:nvPicPr>
        <p:blipFill rotWithShape="1">
          <a:blip r:embed="rId4">
            <a:alphaModFix/>
          </a:blip>
          <a:srcRect b="37725" l="34253" r="34442" t="33528"/>
          <a:stretch/>
        </p:blipFill>
        <p:spPr>
          <a:xfrm>
            <a:off x="7715250" y="3941375"/>
            <a:ext cx="1428748" cy="1202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