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5143500" cx="9144000"/>
  <p:notesSz cx="6858000" cy="9144000"/>
  <p:embeddedFontLst>
    <p:embeddedFont>
      <p:font typeface="Jost"/>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36" roundtripDataSignature="AMtx7mgRnrReYragAK0gYaAyLPwgSukGD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17793BA-380B-4833-8B2B-2B6572E7B0D1}">
  <a:tblStyle styleId="{817793BA-380B-4833-8B2B-2B6572E7B0D1}"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DFD"/>
          </a:solidFill>
        </a:fill>
      </a:tcStyle>
    </a:wholeTbl>
    <a:band1H>
      <a:tcTxStyle/>
      <a:tcStyle>
        <a:fill>
          <a:solidFill>
            <a:srgbClr val="CDD8FB"/>
          </a:solidFill>
        </a:fill>
      </a:tcStyle>
    </a:band1H>
    <a:band2H>
      <a:tcTxStyle/>
    </a:band2H>
    <a:band1V>
      <a:tcTxStyle/>
      <a:tcStyle>
        <a:fill>
          <a:solidFill>
            <a:srgbClr val="CDD8FB"/>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Jost-bold.fntdata"/><Relationship Id="rId10" Type="http://schemas.openxmlformats.org/officeDocument/2006/relationships/slide" Target="slides/slide4.xml"/><Relationship Id="rId32" Type="http://schemas.openxmlformats.org/officeDocument/2006/relationships/font" Target="fonts/Jost-regular.fntdata"/><Relationship Id="rId13" Type="http://schemas.openxmlformats.org/officeDocument/2006/relationships/slide" Target="slides/slide7.xml"/><Relationship Id="rId35" Type="http://schemas.openxmlformats.org/officeDocument/2006/relationships/font" Target="fonts/Jost-boldItalic.fntdata"/><Relationship Id="rId12" Type="http://schemas.openxmlformats.org/officeDocument/2006/relationships/slide" Target="slides/slide6.xml"/><Relationship Id="rId34" Type="http://schemas.openxmlformats.org/officeDocument/2006/relationships/font" Target="fonts/Jost-italic.fntdata"/><Relationship Id="rId15" Type="http://schemas.openxmlformats.org/officeDocument/2006/relationships/slide" Target="slides/slide9.xml"/><Relationship Id="rId14" Type="http://schemas.openxmlformats.org/officeDocument/2006/relationships/slide" Target="slides/slide8.xml"/><Relationship Id="rId36" Type="http://customschemas.google.com/relationships/presentationmetadata" Target="meta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60bf8b909f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 name="Google Shape;140;g260bf8b909f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Team introduction: 10 min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 name="Google Shape;147;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30 min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 name="Google Shape;156;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30 min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 name="Google Shape;164;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30 min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30 min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 name="Google Shape;189;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1" name="Google Shape;201;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Google form: expectations, familiarity, etc,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 name="Google Shape;213;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Team introduction: 10 min</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610be37c4f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g2610be37c4f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1" name="Google Shape;241;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 name="Google Shape;6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10 min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610be37c4f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g2610be37c4f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Team introduction: 10 min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Team introduction: 10 min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 name="Google Shape;9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Team introduction: 10 min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Team introduction: 10 min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Team introduction: 10 min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7"/>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7"/>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36"/>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36"/>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28"/>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5" name="Google Shape;15;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2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2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9" name="Google Shape;19;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3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30"/>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30"/>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3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32"/>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32"/>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33"/>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34"/>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34"/>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34"/>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34"/>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35"/>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6.png"/><Relationship Id="rId4" Type="http://schemas.openxmlformats.org/officeDocument/2006/relationships/image" Target="../media/image13.png"/><Relationship Id="rId5" Type="http://schemas.openxmlformats.org/officeDocument/2006/relationships/image" Target="../media/image11.png"/><Relationship Id="rId6"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6.png"/><Relationship Id="rId4" Type="http://schemas.openxmlformats.org/officeDocument/2006/relationships/image" Target="../media/image16.png"/><Relationship Id="rId5" Type="http://schemas.openxmlformats.org/officeDocument/2006/relationships/image" Target="../media/image12.png"/><Relationship Id="rId6"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19.jpg"/><Relationship Id="rId5" Type="http://schemas.openxmlformats.org/officeDocument/2006/relationships/image" Target="../media/image4.png"/><Relationship Id="rId6" Type="http://schemas.openxmlformats.org/officeDocument/2006/relationships/image" Target="../media/image14.jpg"/><Relationship Id="rId7" Type="http://schemas.openxmlformats.org/officeDocument/2006/relationships/image" Target="../media/image2.jpg"/><Relationship Id="rId8"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lang="en">
                <a:solidFill>
                  <a:srgbClr val="3D85C6"/>
                </a:solidFill>
              </a:rPr>
              <a:t>Menya Opportunities Program</a:t>
            </a:r>
            <a:endParaRPr>
              <a:solidFill>
                <a:srgbClr val="3D85C6"/>
              </a:solidFill>
            </a:endParaRPr>
          </a:p>
        </p:txBody>
      </p:sp>
      <p:sp>
        <p:nvSpPr>
          <p:cNvPr id="55" name="Google Shape;55;p1"/>
          <p:cNvSpPr txBox="1"/>
          <p:nvPr>
            <p:ph idx="1" type="subTitle"/>
          </p:nvPr>
        </p:nvSpPr>
        <p:spPr>
          <a:xfrm>
            <a:off x="311700" y="2834125"/>
            <a:ext cx="8520600" cy="1036800"/>
          </a:xfrm>
          <a:prstGeom prst="rect">
            <a:avLst/>
          </a:prstGeom>
          <a:noFill/>
          <a:ln>
            <a:noFill/>
          </a:ln>
        </p:spPr>
        <p:txBody>
          <a:bodyPr anchorCtr="0" anchor="t" bIns="91425" lIns="91425" spcFirstLastPara="1" rIns="91425" wrap="square" tIns="91425">
            <a:spAutoFit/>
          </a:bodyPr>
          <a:lstStyle/>
          <a:p>
            <a:pPr indent="0" lvl="0" marL="0" rtl="0" algn="ctr">
              <a:lnSpc>
                <a:spcPct val="80000"/>
              </a:lnSpc>
              <a:spcBef>
                <a:spcPts val="0"/>
              </a:spcBef>
              <a:spcAft>
                <a:spcPts val="0"/>
              </a:spcAft>
              <a:buSzPts val="1540"/>
              <a:buNone/>
            </a:pPr>
            <a:r>
              <a:rPr lang="en" sz="2240">
                <a:solidFill>
                  <a:srgbClr val="3D85C6"/>
                </a:solidFill>
              </a:rPr>
              <a:t>By </a:t>
            </a:r>
            <a:endParaRPr sz="2240">
              <a:solidFill>
                <a:srgbClr val="3D85C6"/>
              </a:solidFill>
            </a:endParaRPr>
          </a:p>
          <a:p>
            <a:pPr indent="0" lvl="0" marL="0" rtl="0" algn="ctr">
              <a:lnSpc>
                <a:spcPct val="80000"/>
              </a:lnSpc>
              <a:spcBef>
                <a:spcPts val="0"/>
              </a:spcBef>
              <a:spcAft>
                <a:spcPts val="0"/>
              </a:spcAft>
              <a:buSzPts val="1540"/>
              <a:buNone/>
            </a:pPr>
            <a:r>
              <a:t/>
            </a:r>
            <a:endParaRPr sz="2440">
              <a:solidFill>
                <a:srgbClr val="3D85C6"/>
              </a:solidFill>
            </a:endParaRPr>
          </a:p>
          <a:p>
            <a:pPr indent="0" lvl="0" marL="0" rtl="0" algn="ctr">
              <a:lnSpc>
                <a:spcPct val="80000"/>
              </a:lnSpc>
              <a:spcBef>
                <a:spcPts val="0"/>
              </a:spcBef>
              <a:spcAft>
                <a:spcPts val="0"/>
              </a:spcAft>
              <a:buSzPts val="1540"/>
              <a:buNone/>
            </a:pPr>
            <a:r>
              <a:rPr i="1" lang="en" sz="2240">
                <a:solidFill>
                  <a:srgbClr val="3D85C6"/>
                </a:solidFill>
              </a:rPr>
              <a:t>Pamela Niyongere</a:t>
            </a:r>
            <a:r>
              <a:rPr lang="en" sz="2240">
                <a:solidFill>
                  <a:srgbClr val="3D85C6"/>
                </a:solidFill>
              </a:rPr>
              <a:t> </a:t>
            </a:r>
            <a:endParaRPr sz="2240">
              <a:solidFill>
                <a:srgbClr val="3D85C6"/>
              </a:solidFill>
            </a:endParaRPr>
          </a:p>
        </p:txBody>
      </p:sp>
      <p:pic>
        <p:nvPicPr>
          <p:cNvPr id="56" name="Google Shape;56;p1"/>
          <p:cNvPicPr preferRelativeResize="0"/>
          <p:nvPr/>
        </p:nvPicPr>
        <p:blipFill rotWithShape="1">
          <a:blip r:embed="rId3">
            <a:alphaModFix/>
          </a:blip>
          <a:srcRect b="0" l="0" r="0" t="0"/>
          <a:stretch/>
        </p:blipFill>
        <p:spPr>
          <a:xfrm>
            <a:off x="3397225" y="3979900"/>
            <a:ext cx="1838325" cy="8858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en" sz="5200">
                <a:solidFill>
                  <a:srgbClr val="3D85C6"/>
                </a:solidFill>
              </a:rPr>
              <a:t>Scavenger Hunt </a:t>
            </a:r>
            <a:endParaRPr/>
          </a:p>
        </p:txBody>
      </p:sp>
      <p:pic>
        <p:nvPicPr>
          <p:cNvPr id="131" name="Google Shape;131;p4"/>
          <p:cNvPicPr preferRelativeResize="0"/>
          <p:nvPr/>
        </p:nvPicPr>
        <p:blipFill rotWithShape="1">
          <a:blip r:embed="rId3">
            <a:alphaModFix/>
          </a:blip>
          <a:srcRect b="0" l="0" r="0" t="0"/>
          <a:stretch/>
        </p:blipFill>
        <p:spPr>
          <a:xfrm>
            <a:off x="202625" y="3978175"/>
            <a:ext cx="2154600" cy="10382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2"/>
          <p:cNvSpPr txBox="1"/>
          <p:nvPr>
            <p:ph type="title"/>
          </p:nvPr>
        </p:nvSpPr>
        <p:spPr>
          <a:xfrm>
            <a:off x="310022" y="1073889"/>
            <a:ext cx="8523956" cy="2407859"/>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en" sz="5200">
                <a:solidFill>
                  <a:srgbClr val="3D85C6"/>
                </a:solidFill>
              </a:rPr>
              <a:t>2023 Opportunities Program: </a:t>
            </a:r>
            <a:r>
              <a:rPr i="1" lang="en" sz="5200">
                <a:solidFill>
                  <a:srgbClr val="3D85C6"/>
                </a:solidFill>
              </a:rPr>
              <a:t>Broadening your horizon as a Burundian student</a:t>
            </a:r>
            <a:endParaRPr i="1" sz="5200">
              <a:solidFill>
                <a:srgbClr val="3D85C6"/>
              </a:solidFill>
            </a:endParaRPr>
          </a:p>
        </p:txBody>
      </p:sp>
      <p:pic>
        <p:nvPicPr>
          <p:cNvPr id="137" name="Google Shape;137;p12"/>
          <p:cNvPicPr preferRelativeResize="0"/>
          <p:nvPr/>
        </p:nvPicPr>
        <p:blipFill rotWithShape="1">
          <a:blip r:embed="rId3">
            <a:alphaModFix/>
          </a:blip>
          <a:srcRect b="0" l="0" r="0" t="0"/>
          <a:stretch/>
        </p:blipFill>
        <p:spPr>
          <a:xfrm>
            <a:off x="202625" y="3978175"/>
            <a:ext cx="2154600" cy="10382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260bf8b909f_0_0"/>
          <p:cNvSpPr txBox="1"/>
          <p:nvPr>
            <p:ph type="title"/>
          </p:nvPr>
        </p:nvSpPr>
        <p:spPr>
          <a:xfrm>
            <a:off x="311700" y="83519"/>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solidFill>
                  <a:srgbClr val="3D85C6"/>
                </a:solidFill>
              </a:rPr>
              <a:t>Objectives</a:t>
            </a:r>
            <a:r>
              <a:rPr b="1" lang="en">
                <a:solidFill>
                  <a:srgbClr val="3D85C6"/>
                </a:solidFill>
              </a:rPr>
              <a:t> </a:t>
            </a:r>
            <a:endParaRPr b="1">
              <a:solidFill>
                <a:srgbClr val="980000"/>
              </a:solidFill>
            </a:endParaRPr>
          </a:p>
        </p:txBody>
      </p:sp>
      <p:pic>
        <p:nvPicPr>
          <p:cNvPr id="143" name="Google Shape;143;g260bf8b909f_0_0"/>
          <p:cNvPicPr preferRelativeResize="0"/>
          <p:nvPr/>
        </p:nvPicPr>
        <p:blipFill rotWithShape="1">
          <a:blip r:embed="rId3">
            <a:alphaModFix/>
          </a:blip>
          <a:srcRect b="0" l="0" r="0" t="0"/>
          <a:stretch/>
        </p:blipFill>
        <p:spPr>
          <a:xfrm>
            <a:off x="311700" y="4105275"/>
            <a:ext cx="2154600" cy="1038226"/>
          </a:xfrm>
          <a:prstGeom prst="rect">
            <a:avLst/>
          </a:prstGeom>
          <a:noFill/>
          <a:ln>
            <a:noFill/>
          </a:ln>
        </p:spPr>
      </p:pic>
      <p:sp>
        <p:nvSpPr>
          <p:cNvPr id="144" name="Google Shape;144;g260bf8b909f_0_0"/>
          <p:cNvSpPr txBox="1"/>
          <p:nvPr/>
        </p:nvSpPr>
        <p:spPr>
          <a:xfrm>
            <a:off x="446625" y="656225"/>
            <a:ext cx="8385600" cy="3242700"/>
          </a:xfrm>
          <a:prstGeom prst="rect">
            <a:avLst/>
          </a:prstGeom>
          <a:noFill/>
          <a:ln>
            <a:noFill/>
          </a:ln>
        </p:spPr>
        <p:txBody>
          <a:bodyPr anchorCtr="0" anchor="t" bIns="45700" lIns="91425" spcFirstLastPara="1" rIns="91425" wrap="square" tIns="45700">
            <a:noAutofit/>
          </a:bodyPr>
          <a:lstStyle/>
          <a:p>
            <a:pPr indent="0" lvl="0" marL="0" marR="0" rtl="0" algn="l">
              <a:lnSpc>
                <a:spcPct val="105000"/>
              </a:lnSpc>
              <a:spcBef>
                <a:spcPts val="0"/>
              </a:spcBef>
              <a:spcAft>
                <a:spcPts val="0"/>
              </a:spcAft>
              <a:buNone/>
            </a:pPr>
            <a:r>
              <a:rPr b="0" i="0" lang="en" sz="1700" u="none" cap="none" strike="noStrike">
                <a:solidFill>
                  <a:srgbClr val="757783"/>
                </a:solidFill>
                <a:latin typeface="Jost"/>
                <a:ea typeface="Jost"/>
                <a:cs typeface="Jost"/>
                <a:sym typeface="Jost"/>
              </a:rPr>
              <a:t>This course was designed to allow Burundian students in high schools and universities to learn important skills to access diverse educational opportunities. By the end of this </a:t>
            </a:r>
            <a:r>
              <a:rPr lang="en" sz="1700">
                <a:solidFill>
                  <a:srgbClr val="757783"/>
                </a:solidFill>
                <a:latin typeface="Jost"/>
                <a:ea typeface="Jost"/>
                <a:cs typeface="Jost"/>
                <a:sym typeface="Jost"/>
              </a:rPr>
              <a:t>program, you will be able to:</a:t>
            </a:r>
            <a:endParaRPr sz="1700">
              <a:solidFill>
                <a:srgbClr val="757783"/>
              </a:solidFill>
              <a:latin typeface="Jost"/>
              <a:ea typeface="Jost"/>
              <a:cs typeface="Jost"/>
              <a:sym typeface="Jost"/>
            </a:endParaRPr>
          </a:p>
          <a:p>
            <a:pPr indent="0" lvl="0" marL="0" marR="0" rtl="0" algn="l">
              <a:lnSpc>
                <a:spcPct val="105000"/>
              </a:lnSpc>
              <a:spcBef>
                <a:spcPts val="0"/>
              </a:spcBef>
              <a:spcAft>
                <a:spcPts val="0"/>
              </a:spcAft>
              <a:buNone/>
            </a:pPr>
            <a:br>
              <a:rPr b="0" i="0" lang="en" sz="1700" u="none" cap="none" strike="noStrike">
                <a:solidFill>
                  <a:srgbClr val="757783"/>
                </a:solidFill>
                <a:latin typeface="Jost"/>
                <a:ea typeface="Jost"/>
                <a:cs typeface="Jost"/>
                <a:sym typeface="Jost"/>
              </a:rPr>
            </a:br>
            <a:r>
              <a:rPr b="0" i="0" lang="en" sz="1700" u="none" cap="none" strike="noStrike">
                <a:solidFill>
                  <a:srgbClr val="757783"/>
                </a:solidFill>
                <a:latin typeface="Jost"/>
                <a:ea typeface="Jost"/>
                <a:cs typeface="Jost"/>
                <a:sym typeface="Jost"/>
              </a:rPr>
              <a:t>1. </a:t>
            </a:r>
            <a:r>
              <a:rPr lang="en" sz="1700">
                <a:solidFill>
                  <a:srgbClr val="757783"/>
                </a:solidFill>
                <a:latin typeface="Jost"/>
                <a:ea typeface="Jost"/>
                <a:cs typeface="Jost"/>
                <a:sym typeface="Jost"/>
              </a:rPr>
              <a:t>Navigate any application process.</a:t>
            </a:r>
            <a:endParaRPr sz="1700">
              <a:solidFill>
                <a:srgbClr val="757783"/>
              </a:solidFill>
              <a:latin typeface="Jost"/>
              <a:ea typeface="Jost"/>
              <a:cs typeface="Jost"/>
              <a:sym typeface="Jost"/>
            </a:endParaRPr>
          </a:p>
          <a:p>
            <a:pPr indent="0" lvl="0" marL="0" marR="0" rtl="0" algn="l">
              <a:lnSpc>
                <a:spcPct val="105000"/>
              </a:lnSpc>
              <a:spcBef>
                <a:spcPts val="1200"/>
              </a:spcBef>
              <a:spcAft>
                <a:spcPts val="0"/>
              </a:spcAft>
              <a:buNone/>
            </a:pPr>
            <a:r>
              <a:rPr b="0" i="0" lang="en" sz="1700" u="none" cap="none" strike="noStrike">
                <a:solidFill>
                  <a:srgbClr val="757783"/>
                </a:solidFill>
                <a:latin typeface="Jost"/>
                <a:ea typeface="Jost"/>
                <a:cs typeface="Jost"/>
                <a:sym typeface="Jost"/>
              </a:rPr>
              <a:t>2</a:t>
            </a:r>
            <a:r>
              <a:rPr lang="en" sz="1700">
                <a:solidFill>
                  <a:srgbClr val="757783"/>
                </a:solidFill>
                <a:latin typeface="Jost"/>
                <a:ea typeface="Jost"/>
                <a:cs typeface="Jost"/>
                <a:sym typeface="Jost"/>
              </a:rPr>
              <a:t>. Write competitive essays.</a:t>
            </a:r>
            <a:endParaRPr sz="1700">
              <a:solidFill>
                <a:srgbClr val="757783"/>
              </a:solidFill>
              <a:latin typeface="Jost"/>
              <a:ea typeface="Jost"/>
              <a:cs typeface="Jost"/>
              <a:sym typeface="Jost"/>
            </a:endParaRPr>
          </a:p>
          <a:p>
            <a:pPr indent="0" lvl="0" marL="0" marR="0" rtl="0" algn="l">
              <a:lnSpc>
                <a:spcPct val="105000"/>
              </a:lnSpc>
              <a:spcBef>
                <a:spcPts val="1200"/>
              </a:spcBef>
              <a:spcAft>
                <a:spcPts val="0"/>
              </a:spcAft>
              <a:buNone/>
            </a:pPr>
            <a:r>
              <a:rPr lang="en" sz="1700">
                <a:solidFill>
                  <a:srgbClr val="757783"/>
                </a:solidFill>
                <a:latin typeface="Jost"/>
                <a:ea typeface="Jost"/>
                <a:cs typeface="Jost"/>
                <a:sym typeface="Jost"/>
              </a:rPr>
              <a:t>3. Express yourself in front of others and in an interview.</a:t>
            </a:r>
            <a:endParaRPr sz="1700">
              <a:solidFill>
                <a:srgbClr val="757783"/>
              </a:solidFill>
              <a:latin typeface="Jost"/>
              <a:ea typeface="Jost"/>
              <a:cs typeface="Jost"/>
              <a:sym typeface="Jost"/>
            </a:endParaRPr>
          </a:p>
          <a:p>
            <a:pPr indent="0" lvl="0" marL="0" marR="0" rtl="0" algn="l">
              <a:lnSpc>
                <a:spcPct val="105000"/>
              </a:lnSpc>
              <a:spcBef>
                <a:spcPts val="1200"/>
              </a:spcBef>
              <a:spcAft>
                <a:spcPts val="0"/>
              </a:spcAft>
              <a:buNone/>
            </a:pPr>
            <a:r>
              <a:rPr lang="en" sz="1700">
                <a:solidFill>
                  <a:srgbClr val="757783"/>
                </a:solidFill>
                <a:latin typeface="Jost"/>
                <a:ea typeface="Jost"/>
                <a:cs typeface="Jost"/>
                <a:sym typeface="Jost"/>
              </a:rPr>
              <a:t>4. Confidently compete in global opportunities.</a:t>
            </a:r>
            <a:endParaRPr sz="1700">
              <a:solidFill>
                <a:srgbClr val="757783"/>
              </a:solidFill>
              <a:latin typeface="Jost"/>
              <a:ea typeface="Jost"/>
              <a:cs typeface="Jost"/>
              <a:sym typeface="Jost"/>
            </a:endParaRPr>
          </a:p>
          <a:p>
            <a:pPr indent="0" lvl="0" marL="0" marR="0" rtl="0" algn="l">
              <a:lnSpc>
                <a:spcPct val="105000"/>
              </a:lnSpc>
              <a:spcBef>
                <a:spcPts val="1200"/>
              </a:spcBef>
              <a:spcAft>
                <a:spcPts val="0"/>
              </a:spcAft>
              <a:buNone/>
            </a:pPr>
            <a:r>
              <a:rPr lang="en" sz="1700">
                <a:solidFill>
                  <a:srgbClr val="757783"/>
                </a:solidFill>
                <a:latin typeface="Jost"/>
                <a:ea typeface="Jost"/>
                <a:cs typeface="Jost"/>
                <a:sym typeface="Jost"/>
              </a:rPr>
              <a:t>5. Have access to a variety of opportunities on our platform.</a:t>
            </a:r>
            <a:endParaRPr sz="1700">
              <a:solidFill>
                <a:srgbClr val="757783"/>
              </a:solidFill>
              <a:latin typeface="Jost"/>
              <a:ea typeface="Jost"/>
              <a:cs typeface="Jost"/>
              <a:sym typeface="Jost"/>
            </a:endParaRPr>
          </a:p>
          <a:p>
            <a:pPr indent="0" lvl="0" marL="0" marR="0" rtl="0" algn="l">
              <a:lnSpc>
                <a:spcPct val="105000"/>
              </a:lnSpc>
              <a:spcBef>
                <a:spcPts val="1200"/>
              </a:spcBef>
              <a:spcAft>
                <a:spcPts val="0"/>
              </a:spcAft>
              <a:buNone/>
            </a:pPr>
            <a:r>
              <a:rPr lang="en" sz="1700">
                <a:solidFill>
                  <a:srgbClr val="757783"/>
                </a:solidFill>
                <a:latin typeface="Jost"/>
                <a:ea typeface="Jost"/>
                <a:cs typeface="Jost"/>
                <a:sym typeface="Jost"/>
              </a:rPr>
              <a:t>6. Have access to some mentorship programs.</a:t>
            </a:r>
            <a:endParaRPr sz="1700">
              <a:solidFill>
                <a:srgbClr val="757783"/>
              </a:solidFill>
              <a:latin typeface="Jost"/>
              <a:ea typeface="Jost"/>
              <a:cs typeface="Jost"/>
              <a:sym typeface="Jost"/>
            </a:endParaRPr>
          </a:p>
          <a:p>
            <a:pPr indent="0" lvl="0" marL="0" marR="0" rtl="0" algn="l">
              <a:lnSpc>
                <a:spcPct val="105000"/>
              </a:lnSpc>
              <a:spcBef>
                <a:spcPts val="1200"/>
              </a:spcBef>
              <a:spcAft>
                <a:spcPts val="0"/>
              </a:spcAft>
              <a:buNone/>
            </a:pPr>
            <a:r>
              <a:rPr lang="en" sz="1700">
                <a:solidFill>
                  <a:srgbClr val="757783"/>
                </a:solidFill>
                <a:latin typeface="Jost"/>
                <a:ea typeface="Jost"/>
                <a:cs typeface="Jost"/>
                <a:sym typeface="Jost"/>
              </a:rPr>
              <a:t> </a:t>
            </a:r>
            <a:endParaRPr sz="1700">
              <a:solidFill>
                <a:srgbClr val="757783"/>
              </a:solidFill>
              <a:latin typeface="Jost"/>
              <a:ea typeface="Jost"/>
              <a:cs typeface="Jost"/>
              <a:sym typeface="Jos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b="1" lang="en">
                <a:solidFill>
                  <a:srgbClr val="3D85C6"/>
                </a:solidFill>
              </a:rPr>
              <a:t>Module 1: Building your profile</a:t>
            </a:r>
            <a:br>
              <a:rPr b="1" lang="en">
                <a:solidFill>
                  <a:srgbClr val="3D85C6"/>
                </a:solidFill>
              </a:rPr>
            </a:br>
            <a:endParaRPr b="1">
              <a:solidFill>
                <a:srgbClr val="3D85C6"/>
              </a:solidFill>
            </a:endParaRPr>
          </a:p>
        </p:txBody>
      </p:sp>
      <p:sp>
        <p:nvSpPr>
          <p:cNvPr id="150" name="Google Shape;150;p1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t/>
            </a:r>
            <a:endParaRPr>
              <a:solidFill>
                <a:srgbClr val="3D85C6"/>
              </a:solidFill>
            </a:endParaRPr>
          </a:p>
          <a:p>
            <a:pPr indent="0" lvl="0" marL="457200" rtl="0" algn="l">
              <a:lnSpc>
                <a:spcPct val="115000"/>
              </a:lnSpc>
              <a:spcBef>
                <a:spcPts val="1200"/>
              </a:spcBef>
              <a:spcAft>
                <a:spcPts val="1200"/>
              </a:spcAft>
              <a:buSzPts val="1800"/>
              <a:buNone/>
            </a:pPr>
            <a:r>
              <a:t/>
            </a:r>
            <a:endParaRPr>
              <a:solidFill>
                <a:srgbClr val="3D85C6"/>
              </a:solidFill>
            </a:endParaRPr>
          </a:p>
        </p:txBody>
      </p:sp>
      <p:pic>
        <p:nvPicPr>
          <p:cNvPr id="151" name="Google Shape;151;p14"/>
          <p:cNvPicPr preferRelativeResize="0"/>
          <p:nvPr/>
        </p:nvPicPr>
        <p:blipFill rotWithShape="1">
          <a:blip r:embed="rId3">
            <a:alphaModFix/>
          </a:blip>
          <a:srcRect b="0" l="0" r="0" t="0"/>
          <a:stretch/>
        </p:blipFill>
        <p:spPr>
          <a:xfrm>
            <a:off x="202625" y="3978175"/>
            <a:ext cx="2154600" cy="1038225"/>
          </a:xfrm>
          <a:prstGeom prst="rect">
            <a:avLst/>
          </a:prstGeom>
          <a:noFill/>
          <a:ln>
            <a:noFill/>
          </a:ln>
        </p:spPr>
      </p:pic>
      <p:sp>
        <p:nvSpPr>
          <p:cNvPr id="152" name="Google Shape;152;p14"/>
          <p:cNvSpPr txBox="1"/>
          <p:nvPr/>
        </p:nvSpPr>
        <p:spPr>
          <a:xfrm>
            <a:off x="3398813" y="3619775"/>
            <a:ext cx="2571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3" name="Google Shape;153;p14"/>
          <p:cNvPicPr preferRelativeResize="0"/>
          <p:nvPr/>
        </p:nvPicPr>
        <p:blipFill rotWithShape="1">
          <a:blip r:embed="rId4">
            <a:alphaModFix/>
          </a:blip>
          <a:srcRect b="0" l="0" r="0" t="0"/>
          <a:stretch/>
        </p:blipFill>
        <p:spPr>
          <a:xfrm>
            <a:off x="3286050" y="1382362"/>
            <a:ext cx="2571900" cy="31149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b="1" lang="en">
                <a:solidFill>
                  <a:srgbClr val="3D85C6"/>
                </a:solidFill>
              </a:rPr>
              <a:t>Module 2: Opportunities search</a:t>
            </a:r>
            <a:br>
              <a:rPr b="1" lang="en">
                <a:solidFill>
                  <a:srgbClr val="3D85C6"/>
                </a:solidFill>
              </a:rPr>
            </a:br>
            <a:endParaRPr b="1">
              <a:solidFill>
                <a:srgbClr val="3D85C6"/>
              </a:solidFill>
            </a:endParaRPr>
          </a:p>
        </p:txBody>
      </p:sp>
      <p:sp>
        <p:nvSpPr>
          <p:cNvPr id="159" name="Google Shape;159;p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t/>
            </a:r>
            <a:endParaRPr>
              <a:solidFill>
                <a:srgbClr val="3D85C6"/>
              </a:solidFill>
            </a:endParaRPr>
          </a:p>
          <a:p>
            <a:pPr indent="0" lvl="0" marL="457200" rtl="0" algn="l">
              <a:lnSpc>
                <a:spcPct val="115000"/>
              </a:lnSpc>
              <a:spcBef>
                <a:spcPts val="1200"/>
              </a:spcBef>
              <a:spcAft>
                <a:spcPts val="1200"/>
              </a:spcAft>
              <a:buSzPts val="1800"/>
              <a:buNone/>
            </a:pPr>
            <a:r>
              <a:t/>
            </a:r>
            <a:endParaRPr>
              <a:solidFill>
                <a:srgbClr val="3D85C6"/>
              </a:solidFill>
            </a:endParaRPr>
          </a:p>
        </p:txBody>
      </p:sp>
      <p:pic>
        <p:nvPicPr>
          <p:cNvPr id="160" name="Google Shape;160;p15"/>
          <p:cNvPicPr preferRelativeResize="0"/>
          <p:nvPr/>
        </p:nvPicPr>
        <p:blipFill rotWithShape="1">
          <a:blip r:embed="rId3">
            <a:alphaModFix/>
          </a:blip>
          <a:srcRect b="0" l="0" r="0" t="0"/>
          <a:stretch/>
        </p:blipFill>
        <p:spPr>
          <a:xfrm>
            <a:off x="202625" y="3978175"/>
            <a:ext cx="2154600" cy="1038225"/>
          </a:xfrm>
          <a:prstGeom prst="rect">
            <a:avLst/>
          </a:prstGeom>
          <a:noFill/>
          <a:ln>
            <a:noFill/>
          </a:ln>
        </p:spPr>
      </p:pic>
      <p:pic>
        <p:nvPicPr>
          <p:cNvPr descr="Blue Search Icon #231565 - Free Icons Library" id="161" name="Google Shape;161;p15"/>
          <p:cNvPicPr preferRelativeResize="0"/>
          <p:nvPr/>
        </p:nvPicPr>
        <p:blipFill rotWithShape="1">
          <a:blip r:embed="rId4">
            <a:alphaModFix/>
          </a:blip>
          <a:srcRect b="0" l="0" r="0" t="0"/>
          <a:stretch/>
        </p:blipFill>
        <p:spPr>
          <a:xfrm>
            <a:off x="3051543" y="1451306"/>
            <a:ext cx="2790899" cy="281873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b="1" lang="en">
                <a:solidFill>
                  <a:srgbClr val="3D85C6"/>
                </a:solidFill>
              </a:rPr>
              <a:t>Module 3: Essay Writing </a:t>
            </a:r>
            <a:br>
              <a:rPr b="1" lang="en">
                <a:solidFill>
                  <a:srgbClr val="3D85C6"/>
                </a:solidFill>
              </a:rPr>
            </a:br>
            <a:endParaRPr b="1">
              <a:solidFill>
                <a:srgbClr val="3D85C6"/>
              </a:solidFill>
            </a:endParaRPr>
          </a:p>
        </p:txBody>
      </p:sp>
      <p:sp>
        <p:nvSpPr>
          <p:cNvPr id="167" name="Google Shape;167;p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t/>
            </a:r>
            <a:endParaRPr>
              <a:solidFill>
                <a:srgbClr val="3D85C6"/>
              </a:solidFill>
            </a:endParaRPr>
          </a:p>
          <a:p>
            <a:pPr indent="0" lvl="0" marL="457200" rtl="0" algn="l">
              <a:lnSpc>
                <a:spcPct val="115000"/>
              </a:lnSpc>
              <a:spcBef>
                <a:spcPts val="1200"/>
              </a:spcBef>
              <a:spcAft>
                <a:spcPts val="1200"/>
              </a:spcAft>
              <a:buSzPts val="1800"/>
              <a:buNone/>
            </a:pPr>
            <a:r>
              <a:t/>
            </a:r>
            <a:endParaRPr>
              <a:solidFill>
                <a:srgbClr val="3D85C6"/>
              </a:solidFill>
            </a:endParaRPr>
          </a:p>
        </p:txBody>
      </p:sp>
      <p:pic>
        <p:nvPicPr>
          <p:cNvPr id="168" name="Google Shape;168;p16"/>
          <p:cNvPicPr preferRelativeResize="0"/>
          <p:nvPr/>
        </p:nvPicPr>
        <p:blipFill rotWithShape="1">
          <a:blip r:embed="rId3">
            <a:alphaModFix/>
          </a:blip>
          <a:srcRect b="0" l="0" r="0" t="0"/>
          <a:stretch/>
        </p:blipFill>
        <p:spPr>
          <a:xfrm>
            <a:off x="202625" y="3978175"/>
            <a:ext cx="2154600" cy="1038225"/>
          </a:xfrm>
          <a:prstGeom prst="rect">
            <a:avLst/>
          </a:prstGeom>
          <a:noFill/>
          <a:ln>
            <a:noFill/>
          </a:ln>
        </p:spPr>
      </p:pic>
      <p:pic>
        <p:nvPicPr>
          <p:cNvPr id="169" name="Google Shape;169;p16"/>
          <p:cNvPicPr preferRelativeResize="0"/>
          <p:nvPr/>
        </p:nvPicPr>
        <p:blipFill rotWithShape="1">
          <a:blip r:embed="rId4">
            <a:alphaModFix/>
          </a:blip>
          <a:srcRect b="0" l="0" r="0" t="0"/>
          <a:stretch/>
        </p:blipFill>
        <p:spPr>
          <a:xfrm>
            <a:off x="3302537" y="1254642"/>
            <a:ext cx="2832449" cy="273638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b="1" lang="en">
                <a:solidFill>
                  <a:srgbClr val="3D85C6"/>
                </a:solidFill>
              </a:rPr>
              <a:t>Module 4: School interviews</a:t>
            </a:r>
            <a:br>
              <a:rPr b="1" lang="en">
                <a:solidFill>
                  <a:srgbClr val="3D85C6"/>
                </a:solidFill>
              </a:rPr>
            </a:br>
            <a:endParaRPr b="1">
              <a:solidFill>
                <a:srgbClr val="3D85C6"/>
              </a:solidFill>
            </a:endParaRPr>
          </a:p>
        </p:txBody>
      </p:sp>
      <p:sp>
        <p:nvSpPr>
          <p:cNvPr id="175" name="Google Shape;175;p1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t/>
            </a:r>
            <a:endParaRPr>
              <a:solidFill>
                <a:srgbClr val="3D85C6"/>
              </a:solidFill>
            </a:endParaRPr>
          </a:p>
          <a:p>
            <a:pPr indent="0" lvl="0" marL="457200" rtl="0" algn="l">
              <a:lnSpc>
                <a:spcPct val="115000"/>
              </a:lnSpc>
              <a:spcBef>
                <a:spcPts val="1200"/>
              </a:spcBef>
              <a:spcAft>
                <a:spcPts val="1200"/>
              </a:spcAft>
              <a:buSzPts val="1800"/>
              <a:buNone/>
            </a:pPr>
            <a:r>
              <a:t/>
            </a:r>
            <a:endParaRPr>
              <a:solidFill>
                <a:srgbClr val="3D85C6"/>
              </a:solidFill>
            </a:endParaRPr>
          </a:p>
        </p:txBody>
      </p:sp>
      <p:pic>
        <p:nvPicPr>
          <p:cNvPr id="176" name="Google Shape;176;p17"/>
          <p:cNvPicPr preferRelativeResize="0"/>
          <p:nvPr/>
        </p:nvPicPr>
        <p:blipFill rotWithShape="1">
          <a:blip r:embed="rId3">
            <a:alphaModFix/>
          </a:blip>
          <a:srcRect b="0" l="0" r="0" t="0"/>
          <a:stretch/>
        </p:blipFill>
        <p:spPr>
          <a:xfrm>
            <a:off x="202625" y="3978175"/>
            <a:ext cx="2154600" cy="1038225"/>
          </a:xfrm>
          <a:prstGeom prst="rect">
            <a:avLst/>
          </a:prstGeom>
          <a:noFill/>
          <a:ln>
            <a:noFill/>
          </a:ln>
        </p:spPr>
      </p:pic>
      <p:pic>
        <p:nvPicPr>
          <p:cNvPr id="177" name="Google Shape;177;p17"/>
          <p:cNvPicPr preferRelativeResize="0"/>
          <p:nvPr/>
        </p:nvPicPr>
        <p:blipFill rotWithShape="1">
          <a:blip r:embed="rId4">
            <a:alphaModFix/>
          </a:blip>
          <a:srcRect b="0" l="14281" r="11023" t="0"/>
          <a:stretch/>
        </p:blipFill>
        <p:spPr>
          <a:xfrm>
            <a:off x="3498701" y="1302743"/>
            <a:ext cx="3008424" cy="253801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b="1" lang="en">
                <a:solidFill>
                  <a:srgbClr val="3D85C6"/>
                </a:solidFill>
              </a:rPr>
              <a:t>Module 5: Guide to Standardized Tests</a:t>
            </a:r>
            <a:endParaRPr b="1">
              <a:solidFill>
                <a:srgbClr val="3D85C6"/>
              </a:solidFill>
            </a:endParaRPr>
          </a:p>
        </p:txBody>
      </p:sp>
      <p:pic>
        <p:nvPicPr>
          <p:cNvPr id="183" name="Google Shape;183;p18"/>
          <p:cNvPicPr preferRelativeResize="0"/>
          <p:nvPr/>
        </p:nvPicPr>
        <p:blipFill rotWithShape="1">
          <a:blip r:embed="rId3">
            <a:alphaModFix/>
          </a:blip>
          <a:srcRect b="0" l="0" r="0" t="0"/>
          <a:stretch/>
        </p:blipFill>
        <p:spPr>
          <a:xfrm>
            <a:off x="202625" y="3978175"/>
            <a:ext cx="2154600" cy="1038225"/>
          </a:xfrm>
          <a:prstGeom prst="rect">
            <a:avLst/>
          </a:prstGeom>
          <a:noFill/>
          <a:ln>
            <a:noFill/>
          </a:ln>
        </p:spPr>
      </p:pic>
      <p:pic>
        <p:nvPicPr>
          <p:cNvPr descr="TOEFL - TOEFL added a new photo." id="184" name="Google Shape;184;p18"/>
          <p:cNvPicPr preferRelativeResize="0"/>
          <p:nvPr/>
        </p:nvPicPr>
        <p:blipFill rotWithShape="1">
          <a:blip r:embed="rId4">
            <a:alphaModFix/>
          </a:blip>
          <a:srcRect b="0" l="0" r="0" t="0"/>
          <a:stretch/>
        </p:blipFill>
        <p:spPr>
          <a:xfrm>
            <a:off x="591147" y="1224202"/>
            <a:ext cx="2163383" cy="2163383"/>
          </a:xfrm>
          <a:prstGeom prst="rect">
            <a:avLst/>
          </a:prstGeom>
          <a:noFill/>
          <a:ln>
            <a:noFill/>
          </a:ln>
        </p:spPr>
      </p:pic>
      <p:pic>
        <p:nvPicPr>
          <p:cNvPr descr="SAT/ACT Testing • Condor High School" id="185" name="Google Shape;185;p18"/>
          <p:cNvPicPr preferRelativeResize="0"/>
          <p:nvPr/>
        </p:nvPicPr>
        <p:blipFill rotWithShape="1">
          <a:blip r:embed="rId5">
            <a:alphaModFix/>
          </a:blip>
          <a:srcRect b="0" l="0" r="0" t="0"/>
          <a:stretch/>
        </p:blipFill>
        <p:spPr>
          <a:xfrm>
            <a:off x="3573867" y="1286538"/>
            <a:ext cx="2341821" cy="2341821"/>
          </a:xfrm>
          <a:prstGeom prst="rect">
            <a:avLst/>
          </a:prstGeom>
          <a:noFill/>
          <a:ln>
            <a:noFill/>
          </a:ln>
        </p:spPr>
      </p:pic>
      <p:pic>
        <p:nvPicPr>
          <p:cNvPr descr="Duolingo's AI drives its English proficiency tests | VentureBeat" id="186" name="Google Shape;186;p18"/>
          <p:cNvPicPr preferRelativeResize="0"/>
          <p:nvPr/>
        </p:nvPicPr>
        <p:blipFill rotWithShape="1">
          <a:blip r:embed="rId6">
            <a:alphaModFix/>
          </a:blip>
          <a:srcRect b="0" l="0" r="0" t="0"/>
          <a:stretch/>
        </p:blipFill>
        <p:spPr>
          <a:xfrm>
            <a:off x="6298492" y="1832810"/>
            <a:ext cx="2660560" cy="133028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b="1" lang="en">
                <a:solidFill>
                  <a:srgbClr val="3D85C6"/>
                </a:solidFill>
              </a:rPr>
              <a:t>Additional items to be covered throughout</a:t>
            </a:r>
            <a:endParaRPr b="1">
              <a:solidFill>
                <a:srgbClr val="3D85C6"/>
              </a:solidFill>
            </a:endParaRPr>
          </a:p>
        </p:txBody>
      </p:sp>
      <p:pic>
        <p:nvPicPr>
          <p:cNvPr id="192" name="Google Shape;192;p19"/>
          <p:cNvPicPr preferRelativeResize="0"/>
          <p:nvPr/>
        </p:nvPicPr>
        <p:blipFill rotWithShape="1">
          <a:blip r:embed="rId3">
            <a:alphaModFix/>
          </a:blip>
          <a:srcRect b="0" l="0" r="0" t="0"/>
          <a:stretch/>
        </p:blipFill>
        <p:spPr>
          <a:xfrm>
            <a:off x="202625" y="3978175"/>
            <a:ext cx="2154600" cy="1038225"/>
          </a:xfrm>
          <a:prstGeom prst="rect">
            <a:avLst/>
          </a:prstGeom>
          <a:noFill/>
          <a:ln>
            <a:noFill/>
          </a:ln>
        </p:spPr>
      </p:pic>
      <p:pic>
        <p:nvPicPr>
          <p:cNvPr id="193" name="Google Shape;193;p19"/>
          <p:cNvPicPr preferRelativeResize="0"/>
          <p:nvPr/>
        </p:nvPicPr>
        <p:blipFill rotWithShape="1">
          <a:blip r:embed="rId4">
            <a:alphaModFix/>
          </a:blip>
          <a:srcRect b="0" l="8565" r="8432" t="0"/>
          <a:stretch/>
        </p:blipFill>
        <p:spPr>
          <a:xfrm>
            <a:off x="202625" y="1276525"/>
            <a:ext cx="2223175" cy="1843050"/>
          </a:xfrm>
          <a:prstGeom prst="rect">
            <a:avLst/>
          </a:prstGeom>
          <a:noFill/>
          <a:ln>
            <a:noFill/>
          </a:ln>
        </p:spPr>
      </p:pic>
      <p:pic>
        <p:nvPicPr>
          <p:cNvPr id="194" name="Google Shape;194;p19"/>
          <p:cNvPicPr preferRelativeResize="0"/>
          <p:nvPr/>
        </p:nvPicPr>
        <p:blipFill rotWithShape="1">
          <a:blip r:embed="rId5">
            <a:alphaModFix/>
          </a:blip>
          <a:srcRect b="0" l="0" r="0" t="0"/>
          <a:stretch/>
        </p:blipFill>
        <p:spPr>
          <a:xfrm>
            <a:off x="6427368" y="1480098"/>
            <a:ext cx="1764450" cy="1764450"/>
          </a:xfrm>
          <a:prstGeom prst="rect">
            <a:avLst/>
          </a:prstGeom>
          <a:noFill/>
          <a:ln>
            <a:noFill/>
          </a:ln>
        </p:spPr>
      </p:pic>
      <p:pic>
        <p:nvPicPr>
          <p:cNvPr id="195" name="Google Shape;195;p19"/>
          <p:cNvPicPr preferRelativeResize="0"/>
          <p:nvPr/>
        </p:nvPicPr>
        <p:blipFill rotWithShape="1">
          <a:blip r:embed="rId6">
            <a:alphaModFix/>
          </a:blip>
          <a:srcRect b="0" l="0" r="0" t="0"/>
          <a:stretch/>
        </p:blipFill>
        <p:spPr>
          <a:xfrm>
            <a:off x="3623638" y="1347824"/>
            <a:ext cx="1896724" cy="1896724"/>
          </a:xfrm>
          <a:prstGeom prst="rect">
            <a:avLst/>
          </a:prstGeom>
          <a:noFill/>
          <a:ln>
            <a:noFill/>
          </a:ln>
        </p:spPr>
      </p:pic>
      <p:sp>
        <p:nvSpPr>
          <p:cNvPr id="196" name="Google Shape;196;p19"/>
          <p:cNvSpPr txBox="1"/>
          <p:nvPr/>
        </p:nvSpPr>
        <p:spPr>
          <a:xfrm>
            <a:off x="311700" y="3378375"/>
            <a:ext cx="21639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3D85C6"/>
                </a:solidFill>
                <a:latin typeface="Arial"/>
                <a:ea typeface="Arial"/>
                <a:cs typeface="Arial"/>
                <a:sym typeface="Arial"/>
              </a:rPr>
              <a:t>Public Speaking </a:t>
            </a:r>
            <a:endParaRPr b="1" i="0" sz="1400" u="none" cap="none" strike="noStrike">
              <a:solidFill>
                <a:srgbClr val="3D85C6"/>
              </a:solidFill>
              <a:latin typeface="Arial"/>
              <a:ea typeface="Arial"/>
              <a:cs typeface="Arial"/>
              <a:sym typeface="Arial"/>
            </a:endParaRPr>
          </a:p>
        </p:txBody>
      </p:sp>
      <p:sp>
        <p:nvSpPr>
          <p:cNvPr id="197" name="Google Shape;197;p19"/>
          <p:cNvSpPr txBox="1"/>
          <p:nvPr/>
        </p:nvSpPr>
        <p:spPr>
          <a:xfrm>
            <a:off x="3219177" y="3400586"/>
            <a:ext cx="2387100" cy="615523"/>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3D85C6"/>
                </a:solidFill>
                <a:latin typeface="Arial"/>
                <a:ea typeface="Arial"/>
                <a:cs typeface="Arial"/>
                <a:sym typeface="Arial"/>
              </a:rPr>
              <a:t>Critical Thinking/Problem Solving </a:t>
            </a:r>
            <a:endParaRPr b="1" i="0" sz="1400" u="none" cap="none" strike="noStrike">
              <a:solidFill>
                <a:srgbClr val="3D85C6"/>
              </a:solidFill>
              <a:latin typeface="Arial"/>
              <a:ea typeface="Arial"/>
              <a:cs typeface="Arial"/>
              <a:sym typeface="Arial"/>
            </a:endParaRPr>
          </a:p>
        </p:txBody>
      </p:sp>
      <p:sp>
        <p:nvSpPr>
          <p:cNvPr id="198" name="Google Shape;198;p19"/>
          <p:cNvSpPr txBox="1"/>
          <p:nvPr/>
        </p:nvSpPr>
        <p:spPr>
          <a:xfrm>
            <a:off x="6226392" y="3400586"/>
            <a:ext cx="2322600" cy="615523"/>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3D85C6"/>
                </a:solidFill>
                <a:latin typeface="Arial"/>
                <a:ea typeface="Arial"/>
                <a:cs typeface="Arial"/>
                <a:sym typeface="Arial"/>
              </a:rPr>
              <a:t>Networking &amp; Mentorship</a:t>
            </a:r>
            <a:endParaRPr b="1" i="0" sz="1400" u="none" cap="none" strike="noStrike">
              <a:solidFill>
                <a:srgbClr val="3D85C6"/>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0"/>
          <p:cNvSpPr txBox="1"/>
          <p:nvPr>
            <p:ph type="title"/>
          </p:nvPr>
        </p:nvSpPr>
        <p:spPr>
          <a:xfrm>
            <a:off x="623400" y="2079575"/>
            <a:ext cx="8520600" cy="807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rgbClr val="3D85C6"/>
                </a:solidFill>
              </a:rPr>
              <a:t>What else would you like to experience in this program?</a:t>
            </a:r>
            <a:endParaRPr>
              <a:solidFill>
                <a:srgbClr val="3D85C6"/>
              </a:solidFill>
            </a:endParaRPr>
          </a:p>
          <a:p>
            <a:pPr indent="0" lvl="0" marL="0" rtl="0" algn="ctr">
              <a:lnSpc>
                <a:spcPct val="100000"/>
              </a:lnSpc>
              <a:spcBef>
                <a:spcPts val="0"/>
              </a:spcBef>
              <a:spcAft>
                <a:spcPts val="0"/>
              </a:spcAft>
              <a:buSzPct val="111111"/>
              <a:buNone/>
            </a:pPr>
            <a:r>
              <a:rPr lang="en">
                <a:solidFill>
                  <a:srgbClr val="3D85C6"/>
                </a:solidFill>
              </a:rPr>
              <a:t> (Write on a piece of paper)</a:t>
            </a:r>
            <a:endParaRPr>
              <a:solidFill>
                <a:srgbClr val="3D85C6"/>
              </a:solidFill>
            </a:endParaRPr>
          </a:p>
        </p:txBody>
      </p:sp>
      <p:pic>
        <p:nvPicPr>
          <p:cNvPr id="204" name="Google Shape;204;p20"/>
          <p:cNvPicPr preferRelativeResize="0"/>
          <p:nvPr/>
        </p:nvPicPr>
        <p:blipFill rotWithShape="1">
          <a:blip r:embed="rId3">
            <a:alphaModFix/>
          </a:blip>
          <a:srcRect b="0" l="0" r="0" t="0"/>
          <a:stretch/>
        </p:blipFill>
        <p:spPr>
          <a:xfrm>
            <a:off x="202625" y="3978175"/>
            <a:ext cx="2154600" cy="1038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2"/>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en" sz="5200">
                <a:solidFill>
                  <a:srgbClr val="3D85C6"/>
                </a:solidFill>
              </a:rPr>
              <a:t>Welcome and Introduction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1"/>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en" sz="5200">
                <a:solidFill>
                  <a:srgbClr val="3D85C6"/>
                </a:solidFill>
              </a:rPr>
              <a:t>Charades</a:t>
            </a:r>
            <a:r>
              <a:rPr lang="en" sz="5200">
                <a:solidFill>
                  <a:srgbClr val="3D85C6"/>
                </a:solidFill>
              </a:rPr>
              <a:t> Game </a:t>
            </a:r>
            <a:endParaRPr/>
          </a:p>
        </p:txBody>
      </p:sp>
      <p:pic>
        <p:nvPicPr>
          <p:cNvPr id="210" name="Google Shape;210;p21"/>
          <p:cNvPicPr preferRelativeResize="0"/>
          <p:nvPr/>
        </p:nvPicPr>
        <p:blipFill rotWithShape="1">
          <a:blip r:embed="rId3">
            <a:alphaModFix/>
          </a:blip>
          <a:srcRect b="0" l="0" r="0" t="0"/>
          <a:stretch/>
        </p:blipFill>
        <p:spPr>
          <a:xfrm>
            <a:off x="202625" y="3978175"/>
            <a:ext cx="2154600" cy="10382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2"/>
          <p:cNvSpPr txBox="1"/>
          <p:nvPr>
            <p:ph type="title"/>
          </p:nvPr>
        </p:nvSpPr>
        <p:spPr>
          <a:xfrm>
            <a:off x="311700" y="83519"/>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solidFill>
                  <a:srgbClr val="3D85C6"/>
                </a:solidFill>
              </a:rPr>
              <a:t>Program Structure</a:t>
            </a:r>
            <a:endParaRPr b="1">
              <a:solidFill>
                <a:srgbClr val="3D85C6"/>
              </a:solidFill>
            </a:endParaRPr>
          </a:p>
        </p:txBody>
      </p:sp>
      <p:pic>
        <p:nvPicPr>
          <p:cNvPr id="216" name="Google Shape;216;p22"/>
          <p:cNvPicPr preferRelativeResize="0"/>
          <p:nvPr/>
        </p:nvPicPr>
        <p:blipFill rotWithShape="1">
          <a:blip r:embed="rId3">
            <a:alphaModFix/>
          </a:blip>
          <a:srcRect b="0" l="0" r="0" t="0"/>
          <a:stretch/>
        </p:blipFill>
        <p:spPr>
          <a:xfrm>
            <a:off x="202625" y="3978175"/>
            <a:ext cx="2154600" cy="1038226"/>
          </a:xfrm>
          <a:prstGeom prst="rect">
            <a:avLst/>
          </a:prstGeom>
          <a:noFill/>
          <a:ln>
            <a:noFill/>
          </a:ln>
        </p:spPr>
      </p:pic>
      <p:sp>
        <p:nvSpPr>
          <p:cNvPr id="217" name="Google Shape;217;p22"/>
          <p:cNvSpPr txBox="1"/>
          <p:nvPr/>
        </p:nvSpPr>
        <p:spPr>
          <a:xfrm>
            <a:off x="311700" y="765544"/>
            <a:ext cx="8520600" cy="529056"/>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None/>
            </a:pPr>
            <a:br>
              <a:rPr b="0" i="0" lang="en"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graphicFrame>
        <p:nvGraphicFramePr>
          <p:cNvPr id="218" name="Google Shape;218;p22"/>
          <p:cNvGraphicFramePr/>
          <p:nvPr/>
        </p:nvGraphicFramePr>
        <p:xfrm>
          <a:off x="1832343" y="918210"/>
          <a:ext cx="3000000" cy="3000000"/>
        </p:xfrm>
        <a:graphic>
          <a:graphicData uri="http://schemas.openxmlformats.org/drawingml/2006/table">
            <a:tbl>
              <a:tblPr bandRow="1" firstRow="1">
                <a:noFill/>
                <a:tableStyleId>{817793BA-380B-4833-8B2B-2B6572E7B0D1}</a:tableStyleId>
              </a:tblPr>
              <a:tblGrid>
                <a:gridCol w="2032000"/>
                <a:gridCol w="2032000"/>
                <a:gridCol w="2032000"/>
              </a:tblGrid>
              <a:tr h="370850">
                <a:tc>
                  <a:txBody>
                    <a:bodyPr/>
                    <a:lstStyle/>
                    <a:p>
                      <a:pPr indent="0" lvl="0" marL="0" marR="0" rtl="0" algn="l">
                        <a:lnSpc>
                          <a:spcPct val="100000"/>
                        </a:lnSpc>
                        <a:spcBef>
                          <a:spcPts val="0"/>
                        </a:spcBef>
                        <a:spcAft>
                          <a:spcPts val="0"/>
                        </a:spcAft>
                        <a:buNone/>
                      </a:pPr>
                      <a:r>
                        <a:rPr lang="en" sz="1400" u="none" cap="none" strike="noStrike"/>
                        <a:t>Timelines</a:t>
                      </a:r>
                      <a:endParaRPr/>
                    </a:p>
                  </a:txBody>
                  <a:tcPr marT="45725" marB="45725" marR="91450" marL="91450"/>
                </a:tc>
                <a:tc>
                  <a:txBody>
                    <a:bodyPr/>
                    <a:lstStyle/>
                    <a:p>
                      <a:pPr indent="0" lvl="0" marL="0" marR="0" rtl="0" algn="l">
                        <a:lnSpc>
                          <a:spcPct val="100000"/>
                        </a:lnSpc>
                        <a:spcBef>
                          <a:spcPts val="0"/>
                        </a:spcBef>
                        <a:spcAft>
                          <a:spcPts val="0"/>
                        </a:spcAft>
                        <a:buNone/>
                      </a:pPr>
                      <a:r>
                        <a:rPr lang="en" sz="1400" u="none" cap="none" strike="noStrike"/>
                        <a:t>Modules</a:t>
                      </a:r>
                      <a:endParaRPr/>
                    </a:p>
                  </a:txBody>
                  <a:tcPr marT="45725" marB="45725" marR="91450" marL="91450"/>
                </a:tc>
                <a:tc>
                  <a:txBody>
                    <a:bodyPr/>
                    <a:lstStyle/>
                    <a:p>
                      <a:pPr indent="0" lvl="0" marL="0" marR="0" rtl="0" algn="l">
                        <a:lnSpc>
                          <a:spcPct val="100000"/>
                        </a:lnSpc>
                        <a:spcBef>
                          <a:spcPts val="0"/>
                        </a:spcBef>
                        <a:spcAft>
                          <a:spcPts val="0"/>
                        </a:spcAft>
                        <a:buNone/>
                      </a:pPr>
                      <a:r>
                        <a:rPr lang="en" sz="1400" u="none" cap="none" strike="noStrike"/>
                        <a:t>Type</a:t>
                      </a:r>
                      <a:endParaRPr/>
                    </a:p>
                  </a:txBody>
                  <a:tcPr marT="45725" marB="45725" marR="91450" marL="91450"/>
                </a:tc>
              </a:tr>
              <a:tr h="370850">
                <a:tc>
                  <a:txBody>
                    <a:bodyPr/>
                    <a:lstStyle/>
                    <a:p>
                      <a:pPr indent="0" lvl="0" marL="0" marR="0" rtl="0" algn="l">
                        <a:lnSpc>
                          <a:spcPct val="100000"/>
                        </a:lnSpc>
                        <a:spcBef>
                          <a:spcPts val="0"/>
                        </a:spcBef>
                        <a:spcAft>
                          <a:spcPts val="0"/>
                        </a:spcAft>
                        <a:buNone/>
                      </a:pPr>
                      <a:r>
                        <a:rPr lang="en" sz="1400" u="none" cap="none" strike="noStrike"/>
                        <a:t>August 14 - September 1st</a:t>
                      </a:r>
                      <a:endParaRPr/>
                    </a:p>
                  </a:txBody>
                  <a:tcPr marT="45725" marB="45725" marR="91450" marL="91450"/>
                </a:tc>
                <a:tc>
                  <a:txBody>
                    <a:bodyPr/>
                    <a:lstStyle/>
                    <a:p>
                      <a:pPr indent="0" lvl="0" marL="0" marR="0" rtl="0" algn="l">
                        <a:lnSpc>
                          <a:spcPct val="100000"/>
                        </a:lnSpc>
                        <a:spcBef>
                          <a:spcPts val="0"/>
                        </a:spcBef>
                        <a:spcAft>
                          <a:spcPts val="0"/>
                        </a:spcAft>
                        <a:buNone/>
                      </a:pPr>
                      <a:r>
                        <a:rPr lang="en" sz="1400" u="none" cap="none" strike="noStrike"/>
                        <a:t>Module 1</a:t>
                      </a:r>
                      <a:endParaRPr/>
                    </a:p>
                    <a:p>
                      <a:pPr indent="0" lvl="0" marL="0" marR="0" rtl="0" algn="l">
                        <a:lnSpc>
                          <a:spcPct val="100000"/>
                        </a:lnSpc>
                        <a:spcBef>
                          <a:spcPts val="0"/>
                        </a:spcBef>
                        <a:spcAft>
                          <a:spcPts val="0"/>
                        </a:spcAft>
                        <a:buNone/>
                      </a:pPr>
                      <a:r>
                        <a:rPr lang="en" sz="1400" u="none" cap="none" strike="noStrike"/>
                        <a:t>Module 2 </a:t>
                      </a:r>
                      <a:endParaRPr/>
                    </a:p>
                    <a:p>
                      <a:pPr indent="0" lvl="0" marL="0" marR="0" rtl="0" algn="l">
                        <a:lnSpc>
                          <a:spcPct val="100000"/>
                        </a:lnSpc>
                        <a:spcBef>
                          <a:spcPts val="0"/>
                        </a:spcBef>
                        <a:spcAft>
                          <a:spcPts val="0"/>
                        </a:spcAft>
                        <a:buNone/>
                      </a:pPr>
                      <a:r>
                        <a:rPr lang="en" sz="1400" u="none" cap="none" strike="noStrike"/>
                        <a:t>Module 3 (Part 1)</a:t>
                      </a:r>
                      <a:endParaRPr/>
                    </a:p>
                  </a:txBody>
                  <a:tcPr marT="45725" marB="45725" marR="91450" marL="91450"/>
                </a:tc>
                <a:tc>
                  <a:txBody>
                    <a:bodyPr/>
                    <a:lstStyle/>
                    <a:p>
                      <a:pPr indent="0" lvl="0" marL="0" marR="0" rtl="0" algn="l">
                        <a:lnSpc>
                          <a:spcPct val="100000"/>
                        </a:lnSpc>
                        <a:spcBef>
                          <a:spcPts val="0"/>
                        </a:spcBef>
                        <a:spcAft>
                          <a:spcPts val="0"/>
                        </a:spcAft>
                        <a:buNone/>
                      </a:pPr>
                      <a:r>
                        <a:rPr lang="en" sz="1400" u="none" cap="none" strike="noStrike"/>
                        <a:t>In person sessions</a:t>
                      </a:r>
                      <a:endParaRPr/>
                    </a:p>
                  </a:txBody>
                  <a:tcPr marT="45725" marB="45725" marR="91450" marL="91450"/>
                </a:tc>
              </a:tr>
              <a:tr h="370850">
                <a:tc gridSpan="3">
                  <a:txBody>
                    <a:bodyPr/>
                    <a:lstStyle/>
                    <a:p>
                      <a:pPr indent="0" lvl="0" marL="0" marR="0" rtl="0" algn="l">
                        <a:lnSpc>
                          <a:spcPct val="100000"/>
                        </a:lnSpc>
                        <a:spcBef>
                          <a:spcPts val="0"/>
                        </a:spcBef>
                        <a:spcAft>
                          <a:spcPts val="0"/>
                        </a:spcAft>
                        <a:buNone/>
                      </a:pPr>
                      <a:r>
                        <a:rPr lang="en" sz="1400" u="none" cap="none" strike="noStrike"/>
                        <a:t>Week of September 4: School starts- No sessions </a:t>
                      </a:r>
                      <a:endParaRPr/>
                    </a:p>
                  </a:txBody>
                  <a:tcPr marT="45725" marB="45725" marR="91450" marL="91450"/>
                </a:tc>
                <a:tc hMerge="1"/>
                <a:tc hMerge="1"/>
              </a:tr>
              <a:tr h="370850">
                <a:tc>
                  <a:txBody>
                    <a:bodyPr/>
                    <a:lstStyle/>
                    <a:p>
                      <a:pPr indent="0" lvl="0" marL="0" marR="0" rtl="0" algn="l">
                        <a:lnSpc>
                          <a:spcPct val="100000"/>
                        </a:lnSpc>
                        <a:spcBef>
                          <a:spcPts val="0"/>
                        </a:spcBef>
                        <a:spcAft>
                          <a:spcPts val="0"/>
                        </a:spcAft>
                        <a:buNone/>
                      </a:pPr>
                      <a:r>
                        <a:rPr lang="en" sz="1400" u="none" cap="none" strike="noStrike"/>
                        <a:t>September 11-October 29th</a:t>
                      </a:r>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Module 3 (Part 2)</a:t>
                      </a:r>
                      <a:endParaRPr/>
                    </a:p>
                    <a:p>
                      <a:pPr indent="0" lvl="0" marL="0" marR="0" rtl="0" algn="l">
                        <a:lnSpc>
                          <a:spcPct val="100000"/>
                        </a:lnSpc>
                        <a:spcBef>
                          <a:spcPts val="0"/>
                        </a:spcBef>
                        <a:spcAft>
                          <a:spcPts val="0"/>
                        </a:spcAft>
                        <a:buNone/>
                      </a:pPr>
                      <a:r>
                        <a:rPr lang="en" sz="1400" u="none" cap="none" strike="noStrike"/>
                        <a:t>Module 4</a:t>
                      </a:r>
                      <a:endParaRPr/>
                    </a:p>
                    <a:p>
                      <a:pPr indent="0" lvl="0" marL="0" marR="0" rtl="0" algn="l">
                        <a:lnSpc>
                          <a:spcPct val="100000"/>
                        </a:lnSpc>
                        <a:spcBef>
                          <a:spcPts val="0"/>
                        </a:spcBef>
                        <a:spcAft>
                          <a:spcPts val="0"/>
                        </a:spcAft>
                        <a:buNone/>
                      </a:pPr>
                      <a:r>
                        <a:rPr lang="en" sz="1400" u="none" cap="none" strike="noStrike"/>
                        <a:t>Module 5</a:t>
                      </a:r>
                      <a:endParaRPr/>
                    </a:p>
                  </a:txBody>
                  <a:tcPr marT="45725" marB="45725" marR="91450" marL="91450"/>
                </a:tc>
                <a:tc>
                  <a:txBody>
                    <a:bodyPr/>
                    <a:lstStyle/>
                    <a:p>
                      <a:pPr indent="0" lvl="0" marL="0" marR="0" rtl="0" algn="l">
                        <a:lnSpc>
                          <a:spcPct val="100000"/>
                        </a:lnSpc>
                        <a:spcBef>
                          <a:spcPts val="0"/>
                        </a:spcBef>
                        <a:spcAft>
                          <a:spcPts val="0"/>
                        </a:spcAft>
                        <a:buNone/>
                      </a:pPr>
                      <a:r>
                        <a:rPr lang="en" sz="1400" u="none" cap="none" strike="noStrike"/>
                        <a:t>Hybrid sessions (Online </a:t>
                      </a:r>
                      <a:r>
                        <a:rPr lang="en"/>
                        <a:t>sessions +</a:t>
                      </a:r>
                      <a:r>
                        <a:rPr lang="en" sz="1400" u="none" cap="none" strike="noStrike"/>
                        <a:t> In person for those who can)</a:t>
                      </a:r>
                      <a:endParaRPr/>
                    </a:p>
                  </a:txBody>
                  <a:tcPr marT="45725" marB="45725" marR="91450" marL="91450"/>
                </a:tc>
              </a:tr>
              <a:tr h="370850">
                <a:tc gridSpan="3">
                  <a:txBody>
                    <a:bodyPr/>
                    <a:lstStyle/>
                    <a:p>
                      <a:pPr indent="0" lvl="0" marL="0" marR="0" rtl="0" algn="l">
                        <a:lnSpc>
                          <a:spcPct val="100000"/>
                        </a:lnSpc>
                        <a:spcBef>
                          <a:spcPts val="0"/>
                        </a:spcBef>
                        <a:spcAft>
                          <a:spcPts val="0"/>
                        </a:spcAft>
                        <a:buNone/>
                      </a:pPr>
                      <a:r>
                        <a:rPr lang="en" sz="1400" u="none" cap="none" strike="noStrike"/>
                        <a:t>Tuesday, October 31st: End of the program + Certificates</a:t>
                      </a:r>
                      <a:endParaRPr/>
                    </a:p>
                  </a:txBody>
                  <a:tcPr marT="45725" marB="45725" marR="91450" marL="91450"/>
                </a:tc>
                <a:tc hMerge="1"/>
                <a:tc hMerge="1"/>
              </a:tr>
              <a:tr h="370850">
                <a:tc gridSpan="3">
                  <a:txBody>
                    <a:bodyPr/>
                    <a:lstStyle/>
                    <a:p>
                      <a:pPr indent="0" lvl="0" marL="0" marR="0" rtl="0" algn="l">
                        <a:lnSpc>
                          <a:spcPct val="100000"/>
                        </a:lnSpc>
                        <a:spcBef>
                          <a:spcPts val="0"/>
                        </a:spcBef>
                        <a:spcAft>
                          <a:spcPts val="0"/>
                        </a:spcAft>
                        <a:buNone/>
                      </a:pPr>
                      <a:r>
                        <a:rPr lang="en" sz="1400" u="none" cap="none" strike="noStrike"/>
                        <a:t>November onwards: After program activities: </a:t>
                      </a:r>
                      <a:r>
                        <a:rPr lang="en"/>
                        <a:t>A</a:t>
                      </a:r>
                      <a:r>
                        <a:rPr lang="en" sz="1400" u="none" cap="none" strike="noStrike"/>
                        <a:t>pplying to opportunities, English conversations, etc. </a:t>
                      </a:r>
                      <a:endParaRPr/>
                    </a:p>
                  </a:txBody>
                  <a:tcPr marT="45725" marB="45725" marR="91450" marL="91450"/>
                </a:tc>
                <a:tc hMerge="1"/>
                <a:tc hMerge="1"/>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solidFill>
                  <a:srgbClr val="3D85C6"/>
                </a:solidFill>
              </a:rPr>
              <a:t>Program Policies</a:t>
            </a:r>
            <a:endParaRPr/>
          </a:p>
        </p:txBody>
      </p:sp>
      <p:sp>
        <p:nvSpPr>
          <p:cNvPr id="224" name="Google Shape;224;p2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AutoNum type="arabicPeriod"/>
            </a:pPr>
            <a:r>
              <a:rPr lang="en"/>
              <a:t>Full commitment up until the end of the program and committed to after program activities. </a:t>
            </a:r>
            <a:endParaRPr/>
          </a:p>
          <a:p>
            <a:pPr indent="-342900" lvl="0" marL="457200" rtl="0" algn="l">
              <a:lnSpc>
                <a:spcPct val="115000"/>
              </a:lnSpc>
              <a:spcBef>
                <a:spcPts val="0"/>
              </a:spcBef>
              <a:spcAft>
                <a:spcPts val="0"/>
              </a:spcAft>
              <a:buSzPts val="1800"/>
              <a:buAutoNum type="arabicPeriod"/>
            </a:pPr>
            <a:r>
              <a:rPr lang="en"/>
              <a:t>Attend all sessions in person up until September 1st. </a:t>
            </a:r>
            <a:endParaRPr/>
          </a:p>
          <a:p>
            <a:pPr indent="-342900" lvl="0" marL="457200" rtl="0" algn="l">
              <a:lnSpc>
                <a:spcPct val="115000"/>
              </a:lnSpc>
              <a:spcBef>
                <a:spcPts val="0"/>
              </a:spcBef>
              <a:spcAft>
                <a:spcPts val="0"/>
              </a:spcAft>
              <a:buSzPts val="1800"/>
              <a:buAutoNum type="arabicPeriod"/>
            </a:pPr>
            <a:r>
              <a:rPr lang="en"/>
              <a:t>Attend all hybrid sessions and submit all assigned work. </a:t>
            </a:r>
            <a:endParaRPr/>
          </a:p>
          <a:p>
            <a:pPr indent="-342900" lvl="0" marL="457200" rtl="0" algn="l">
              <a:lnSpc>
                <a:spcPct val="115000"/>
              </a:lnSpc>
              <a:spcBef>
                <a:spcPts val="0"/>
              </a:spcBef>
              <a:spcAft>
                <a:spcPts val="0"/>
              </a:spcAft>
              <a:buSzPts val="1800"/>
              <a:buAutoNum type="arabicPeriod"/>
            </a:pPr>
            <a:r>
              <a:rPr lang="en"/>
              <a:t>Pay attention to reading </a:t>
            </a:r>
            <a:r>
              <a:rPr lang="en"/>
              <a:t>assignments!</a:t>
            </a:r>
            <a:endParaRPr/>
          </a:p>
          <a:p>
            <a:pPr indent="-342900" lvl="0" marL="457200" rtl="0" algn="l">
              <a:lnSpc>
                <a:spcPct val="115000"/>
              </a:lnSpc>
              <a:spcBef>
                <a:spcPts val="0"/>
              </a:spcBef>
              <a:spcAft>
                <a:spcPts val="0"/>
              </a:spcAft>
              <a:buSzPts val="1800"/>
              <a:buAutoNum type="arabicPeriod"/>
            </a:pPr>
            <a:r>
              <a:rPr lang="en"/>
              <a:t>Ask for help! </a:t>
            </a:r>
            <a:endParaRPr/>
          </a:p>
          <a:p>
            <a:pPr indent="-342900" lvl="0" marL="457200" rtl="0" algn="l">
              <a:lnSpc>
                <a:spcPct val="115000"/>
              </a:lnSpc>
              <a:spcBef>
                <a:spcPts val="0"/>
              </a:spcBef>
              <a:spcAft>
                <a:spcPts val="0"/>
              </a:spcAft>
              <a:buSzPts val="1800"/>
              <a:buAutoNum type="arabicPeriod"/>
            </a:pPr>
            <a:r>
              <a:rPr lang="en"/>
              <a:t>Teamwork before anything else! (Does not mean plagiarizing!)</a:t>
            </a:r>
            <a:endParaRPr/>
          </a:p>
          <a:p>
            <a:pPr indent="-342900" lvl="0" marL="457200" rtl="0" algn="l">
              <a:lnSpc>
                <a:spcPct val="115000"/>
              </a:lnSpc>
              <a:spcBef>
                <a:spcPts val="0"/>
              </a:spcBef>
              <a:spcAft>
                <a:spcPts val="0"/>
              </a:spcAft>
              <a:buSzPts val="1800"/>
              <a:buAutoNum type="arabicPeriod"/>
            </a:pPr>
            <a:r>
              <a:rPr lang="en"/>
              <a:t>Submit a journal in English (Max. 1 page) every Friday!</a:t>
            </a:r>
            <a:endParaRPr/>
          </a:p>
          <a:p>
            <a:pPr indent="0" lvl="0" marL="114300" rtl="0" algn="l">
              <a:lnSpc>
                <a:spcPct val="115000"/>
              </a:lnSpc>
              <a:spcBef>
                <a:spcPts val="0"/>
              </a:spcBef>
              <a:spcAft>
                <a:spcPts val="0"/>
              </a:spcAft>
              <a:buSzPts val="1800"/>
              <a:buNone/>
            </a:pPr>
            <a:r>
              <a:t/>
            </a:r>
            <a:endParaRPr/>
          </a:p>
          <a:p>
            <a:pPr indent="-228600" lvl="0" marL="457200" rtl="0" algn="l">
              <a:lnSpc>
                <a:spcPct val="115000"/>
              </a:lnSpc>
              <a:spcBef>
                <a:spcPts val="0"/>
              </a:spcBef>
              <a:spcAft>
                <a:spcPts val="0"/>
              </a:spcAft>
              <a:buSzPts val="1800"/>
              <a:buNone/>
            </a:pPr>
            <a:r>
              <a:t/>
            </a:r>
            <a:endParaRPr/>
          </a:p>
        </p:txBody>
      </p:sp>
      <p:pic>
        <p:nvPicPr>
          <p:cNvPr id="225" name="Google Shape;225;p23"/>
          <p:cNvPicPr preferRelativeResize="0"/>
          <p:nvPr/>
        </p:nvPicPr>
        <p:blipFill rotWithShape="1">
          <a:blip r:embed="rId3">
            <a:alphaModFix/>
          </a:blip>
          <a:srcRect b="0" l="0" r="0" t="0"/>
          <a:stretch/>
        </p:blipFill>
        <p:spPr>
          <a:xfrm>
            <a:off x="202625" y="3978175"/>
            <a:ext cx="2154600" cy="103822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g2610be37c4f_0_4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solidFill>
                  <a:srgbClr val="3D85C6"/>
                </a:solidFill>
              </a:rPr>
              <a:t>First </a:t>
            </a:r>
            <a:r>
              <a:rPr b="1" lang="en">
                <a:solidFill>
                  <a:srgbClr val="3D85C6"/>
                </a:solidFill>
              </a:rPr>
              <a:t>Assignment</a:t>
            </a:r>
            <a:r>
              <a:rPr b="1" lang="en">
                <a:solidFill>
                  <a:srgbClr val="3D85C6"/>
                </a:solidFill>
              </a:rPr>
              <a:t> </a:t>
            </a:r>
            <a:endParaRPr/>
          </a:p>
        </p:txBody>
      </p:sp>
      <p:sp>
        <p:nvSpPr>
          <p:cNvPr id="231" name="Google Shape;231;g2610be37c4f_0_48"/>
          <p:cNvSpPr txBox="1"/>
          <p:nvPr>
            <p:ph idx="1" type="body"/>
          </p:nvPr>
        </p:nvSpPr>
        <p:spPr>
          <a:xfrm>
            <a:off x="311700" y="1722450"/>
            <a:ext cx="8520600" cy="1698600"/>
          </a:xfrm>
          <a:prstGeom prst="rect">
            <a:avLst/>
          </a:prstGeom>
          <a:noFill/>
          <a:ln>
            <a:noFill/>
          </a:ln>
        </p:spPr>
        <p:txBody>
          <a:bodyPr anchorCtr="0" anchor="t" bIns="91425" lIns="91425" spcFirstLastPara="1" rIns="91425" wrap="square" tIns="91425">
            <a:normAutofit/>
          </a:bodyPr>
          <a:lstStyle/>
          <a:p>
            <a:pPr indent="0" lvl="0" marL="457200" rtl="0" algn="ctr">
              <a:lnSpc>
                <a:spcPct val="115000"/>
              </a:lnSpc>
              <a:spcBef>
                <a:spcPts val="0"/>
              </a:spcBef>
              <a:spcAft>
                <a:spcPts val="0"/>
              </a:spcAft>
              <a:buNone/>
            </a:pPr>
            <a:r>
              <a:t/>
            </a:r>
            <a:endParaRPr/>
          </a:p>
          <a:p>
            <a:pPr indent="0" lvl="0" marL="114300" rtl="0" algn="ctr">
              <a:lnSpc>
                <a:spcPct val="115000"/>
              </a:lnSpc>
              <a:spcBef>
                <a:spcPts val="0"/>
              </a:spcBef>
              <a:spcAft>
                <a:spcPts val="0"/>
              </a:spcAft>
              <a:buSzPts val="1800"/>
              <a:buNone/>
            </a:pPr>
            <a:r>
              <a:t/>
            </a:r>
            <a:endParaRPr/>
          </a:p>
          <a:p>
            <a:pPr indent="-228600" lvl="0" marL="457200" rtl="0" algn="ctr">
              <a:lnSpc>
                <a:spcPct val="115000"/>
              </a:lnSpc>
              <a:spcBef>
                <a:spcPts val="0"/>
              </a:spcBef>
              <a:spcAft>
                <a:spcPts val="0"/>
              </a:spcAft>
              <a:buSzPts val="1800"/>
              <a:buNone/>
            </a:pPr>
            <a:r>
              <a:rPr lang="en" sz="2200"/>
              <a:t>Reading: </a:t>
            </a:r>
            <a:r>
              <a:rPr i="1" lang="en" sz="2200" u="sng"/>
              <a:t>Managing Oneself by Peter F. Drucker</a:t>
            </a:r>
            <a:endParaRPr i="1" sz="2200" u="sng"/>
          </a:p>
        </p:txBody>
      </p:sp>
      <p:pic>
        <p:nvPicPr>
          <p:cNvPr id="232" name="Google Shape;232;g2610be37c4f_0_48"/>
          <p:cNvPicPr preferRelativeResize="0"/>
          <p:nvPr/>
        </p:nvPicPr>
        <p:blipFill rotWithShape="1">
          <a:blip r:embed="rId3">
            <a:alphaModFix/>
          </a:blip>
          <a:srcRect b="0" l="0" r="0" t="0"/>
          <a:stretch/>
        </p:blipFill>
        <p:spPr>
          <a:xfrm>
            <a:off x="202625" y="3978175"/>
            <a:ext cx="2154600" cy="103822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2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en" sz="5200">
                <a:solidFill>
                  <a:srgbClr val="3D85C6"/>
                </a:solidFill>
              </a:rPr>
              <a:t>Team Building Activity</a:t>
            </a:r>
            <a:endParaRPr/>
          </a:p>
        </p:txBody>
      </p:sp>
      <p:pic>
        <p:nvPicPr>
          <p:cNvPr id="238" name="Google Shape;238;p24"/>
          <p:cNvPicPr preferRelativeResize="0"/>
          <p:nvPr/>
        </p:nvPicPr>
        <p:blipFill rotWithShape="1">
          <a:blip r:embed="rId3">
            <a:alphaModFix/>
          </a:blip>
          <a:srcRect b="0" l="0" r="0" t="0"/>
          <a:stretch/>
        </p:blipFill>
        <p:spPr>
          <a:xfrm>
            <a:off x="202625" y="3978175"/>
            <a:ext cx="2154600" cy="10382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5"/>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lang="en">
                <a:solidFill>
                  <a:srgbClr val="3D85C6"/>
                </a:solidFill>
              </a:rPr>
              <a:t>Thank you! </a:t>
            </a:r>
            <a:endParaRPr>
              <a:solidFill>
                <a:srgbClr val="3D85C6"/>
              </a:solidFill>
            </a:endParaRPr>
          </a:p>
        </p:txBody>
      </p:sp>
      <p:sp>
        <p:nvSpPr>
          <p:cNvPr id="244" name="Google Shape;244;p25"/>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rPr lang="en">
                <a:solidFill>
                  <a:srgbClr val="3D85C6"/>
                </a:solidFill>
              </a:rPr>
              <a:t>Any questions?</a:t>
            </a:r>
            <a:endParaRPr>
              <a:solidFill>
                <a:srgbClr val="3D85C6"/>
              </a:solidFill>
            </a:endParaRPr>
          </a:p>
        </p:txBody>
      </p:sp>
      <p:pic>
        <p:nvPicPr>
          <p:cNvPr id="245" name="Google Shape;245;p25"/>
          <p:cNvPicPr preferRelativeResize="0"/>
          <p:nvPr/>
        </p:nvPicPr>
        <p:blipFill rotWithShape="1">
          <a:blip r:embed="rId3">
            <a:alphaModFix/>
          </a:blip>
          <a:srcRect b="0" l="0" r="0" t="0"/>
          <a:stretch/>
        </p:blipFill>
        <p:spPr>
          <a:xfrm>
            <a:off x="3397225" y="3979900"/>
            <a:ext cx="1838325" cy="8858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solidFill>
                  <a:srgbClr val="3D85C6"/>
                </a:solidFill>
              </a:rPr>
              <a:t>Introduction  </a:t>
            </a:r>
            <a:endParaRPr b="1">
              <a:solidFill>
                <a:srgbClr val="3D85C6"/>
              </a:solidFill>
            </a:endParaRPr>
          </a:p>
        </p:txBody>
      </p:sp>
      <p:sp>
        <p:nvSpPr>
          <p:cNvPr id="67" name="Google Shape;67;p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rgbClr val="3D85C6"/>
              </a:buClr>
              <a:buSzPts val="1800"/>
              <a:buChar char="➢"/>
            </a:pPr>
            <a:r>
              <a:rPr lang="en">
                <a:solidFill>
                  <a:srgbClr val="3D85C6"/>
                </a:solidFill>
              </a:rPr>
              <a:t>Name </a:t>
            </a:r>
            <a:endParaRPr>
              <a:solidFill>
                <a:srgbClr val="3D85C6"/>
              </a:solidFill>
            </a:endParaRPr>
          </a:p>
          <a:p>
            <a:pPr indent="-342900" lvl="0" marL="457200" rtl="0" algn="l">
              <a:lnSpc>
                <a:spcPct val="115000"/>
              </a:lnSpc>
              <a:spcBef>
                <a:spcPts val="0"/>
              </a:spcBef>
              <a:spcAft>
                <a:spcPts val="0"/>
              </a:spcAft>
              <a:buClr>
                <a:srgbClr val="3D85C6"/>
              </a:buClr>
              <a:buSzPts val="1800"/>
              <a:buChar char="➢"/>
            </a:pPr>
            <a:r>
              <a:rPr lang="en">
                <a:solidFill>
                  <a:srgbClr val="3D85C6"/>
                </a:solidFill>
              </a:rPr>
              <a:t>School</a:t>
            </a:r>
            <a:endParaRPr>
              <a:solidFill>
                <a:srgbClr val="3D85C6"/>
              </a:solidFill>
            </a:endParaRPr>
          </a:p>
          <a:p>
            <a:pPr indent="-342900" lvl="0" marL="457200" rtl="0" algn="l">
              <a:lnSpc>
                <a:spcPct val="115000"/>
              </a:lnSpc>
              <a:spcBef>
                <a:spcPts val="0"/>
              </a:spcBef>
              <a:spcAft>
                <a:spcPts val="0"/>
              </a:spcAft>
              <a:buClr>
                <a:srgbClr val="3D85C6"/>
              </a:buClr>
              <a:buSzPts val="1800"/>
              <a:buChar char="➢"/>
            </a:pPr>
            <a:r>
              <a:rPr lang="en">
                <a:solidFill>
                  <a:srgbClr val="3D85C6"/>
                </a:solidFill>
              </a:rPr>
              <a:t>One interesting fact about you </a:t>
            </a:r>
            <a:endParaRPr>
              <a:solidFill>
                <a:srgbClr val="3D85C6"/>
              </a:solidFill>
            </a:endParaRPr>
          </a:p>
        </p:txBody>
      </p:sp>
      <p:pic>
        <p:nvPicPr>
          <p:cNvPr id="68" name="Google Shape;68;p3"/>
          <p:cNvPicPr preferRelativeResize="0"/>
          <p:nvPr/>
        </p:nvPicPr>
        <p:blipFill rotWithShape="1">
          <a:blip r:embed="rId3">
            <a:alphaModFix/>
          </a:blip>
          <a:srcRect b="0" l="0" r="0" t="0"/>
          <a:stretch/>
        </p:blipFill>
        <p:spPr>
          <a:xfrm>
            <a:off x="202625" y="3978175"/>
            <a:ext cx="2154600" cy="10382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g2610be37c4f_0_43"/>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en" sz="5200">
                <a:solidFill>
                  <a:srgbClr val="3D85C6"/>
                </a:solidFill>
              </a:rPr>
              <a:t>Welcome Remarks</a:t>
            </a:r>
            <a:endParaRPr sz="5200">
              <a:solidFill>
                <a:srgbClr val="3D85C6"/>
              </a:solidFill>
            </a:endParaRPr>
          </a:p>
          <a:p>
            <a:pPr indent="0" lvl="0" marL="0" rtl="0" algn="ctr">
              <a:lnSpc>
                <a:spcPct val="100000"/>
              </a:lnSpc>
              <a:spcBef>
                <a:spcPts val="0"/>
              </a:spcBef>
              <a:spcAft>
                <a:spcPts val="0"/>
              </a:spcAft>
              <a:buSzPct val="240740"/>
              <a:buNone/>
            </a:pPr>
            <a:r>
              <a:rPr lang="en" sz="2400">
                <a:solidFill>
                  <a:srgbClr val="3D85C6"/>
                </a:solidFill>
              </a:rPr>
              <a:t>By</a:t>
            </a:r>
            <a:r>
              <a:rPr lang="en" sz="5200">
                <a:solidFill>
                  <a:srgbClr val="3D85C6"/>
                </a:solidFill>
              </a:rPr>
              <a:t> </a:t>
            </a:r>
            <a:endParaRPr sz="5200">
              <a:solidFill>
                <a:srgbClr val="3D85C6"/>
              </a:solidFill>
            </a:endParaRPr>
          </a:p>
          <a:p>
            <a:pPr indent="0" lvl="0" marL="0" rtl="0" algn="ctr">
              <a:lnSpc>
                <a:spcPct val="100000"/>
              </a:lnSpc>
              <a:spcBef>
                <a:spcPts val="0"/>
              </a:spcBef>
              <a:spcAft>
                <a:spcPts val="0"/>
              </a:spcAft>
              <a:buSzPct val="240740"/>
              <a:buNone/>
            </a:pPr>
            <a:r>
              <a:rPr i="1" lang="en" sz="2400">
                <a:solidFill>
                  <a:srgbClr val="3D85C6"/>
                </a:solidFill>
              </a:rPr>
              <a:t>Don de Dieu</a:t>
            </a:r>
            <a:endParaRPr i="1" sz="2400">
              <a:solidFill>
                <a:srgbClr val="3D85C6"/>
              </a:solidFill>
            </a:endParaRPr>
          </a:p>
          <a:p>
            <a:pPr indent="0" lvl="0" marL="0" rtl="0" algn="ctr">
              <a:lnSpc>
                <a:spcPct val="100000"/>
              </a:lnSpc>
              <a:spcBef>
                <a:spcPts val="0"/>
              </a:spcBef>
              <a:spcAft>
                <a:spcPts val="0"/>
              </a:spcAft>
              <a:buSzPct val="240740"/>
              <a:buNone/>
            </a:pPr>
            <a:r>
              <a:t/>
            </a:r>
            <a:endParaRPr i="1" sz="2400">
              <a:solidFill>
                <a:srgbClr val="3D85C6"/>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solidFill>
                  <a:srgbClr val="3D85C6"/>
                </a:solidFill>
              </a:rPr>
              <a:t>Menya Accelerator </a:t>
            </a:r>
            <a:endParaRPr b="1">
              <a:solidFill>
                <a:srgbClr val="3D85C6"/>
              </a:solidFill>
            </a:endParaRPr>
          </a:p>
        </p:txBody>
      </p:sp>
      <p:sp>
        <p:nvSpPr>
          <p:cNvPr id="79" name="Google Shape;79;p7"/>
          <p:cNvSpPr txBox="1"/>
          <p:nvPr>
            <p:ph idx="1" type="body"/>
          </p:nvPr>
        </p:nvSpPr>
        <p:spPr>
          <a:xfrm>
            <a:off x="311700" y="1062754"/>
            <a:ext cx="8520600" cy="3367500"/>
          </a:xfrm>
          <a:prstGeom prst="rect">
            <a:avLst/>
          </a:prstGeom>
          <a:noFill/>
          <a:ln>
            <a:noFill/>
          </a:ln>
        </p:spPr>
        <p:txBody>
          <a:bodyPr anchorCtr="0" anchor="t" bIns="91425" lIns="91425" spcFirstLastPara="1" rIns="91425" wrap="square" tIns="91425">
            <a:normAutofit/>
          </a:bodyPr>
          <a:lstStyle/>
          <a:p>
            <a:pPr indent="0" lvl="0" marL="0" rtl="0" algn="l">
              <a:lnSpc>
                <a:spcPct val="105000"/>
              </a:lnSpc>
              <a:spcBef>
                <a:spcPts val="0"/>
              </a:spcBef>
              <a:spcAft>
                <a:spcPts val="0"/>
              </a:spcAft>
              <a:buSzPts val="1946"/>
              <a:buNone/>
            </a:pPr>
            <a:r>
              <a:rPr b="0" i="0" lang="en" sz="1700">
                <a:solidFill>
                  <a:srgbClr val="757783"/>
                </a:solidFill>
                <a:latin typeface="Jost"/>
                <a:ea typeface="Jost"/>
                <a:cs typeface="Jost"/>
                <a:sym typeface="Jost"/>
              </a:rPr>
              <a:t>Menya Accelerator is a not-for-profit education-centered social initiative that aims at providing </a:t>
            </a:r>
            <a:r>
              <a:rPr b="1" i="0" lang="en" sz="1700">
                <a:solidFill>
                  <a:srgbClr val="757783"/>
                </a:solidFill>
                <a:latin typeface="Jost"/>
                <a:ea typeface="Jost"/>
                <a:cs typeface="Jost"/>
                <a:sym typeface="Jost"/>
              </a:rPr>
              <a:t>high-quality education programs</a:t>
            </a:r>
            <a:r>
              <a:rPr b="0" i="0" lang="en" sz="1700">
                <a:solidFill>
                  <a:srgbClr val="757783"/>
                </a:solidFill>
                <a:latin typeface="Jost"/>
                <a:ea typeface="Jost"/>
                <a:cs typeface="Jost"/>
                <a:sym typeface="Jost"/>
              </a:rPr>
              <a:t> for youth enrolled in formal education institutions and beyond in Burundi.</a:t>
            </a:r>
            <a:endParaRPr sz="1700"/>
          </a:p>
          <a:p>
            <a:pPr indent="0" lvl="0" marL="0" rtl="0" algn="l">
              <a:lnSpc>
                <a:spcPct val="105000"/>
              </a:lnSpc>
              <a:spcBef>
                <a:spcPts val="1200"/>
              </a:spcBef>
              <a:spcAft>
                <a:spcPts val="0"/>
              </a:spcAft>
              <a:buSzPts val="1946"/>
              <a:buNone/>
            </a:pPr>
            <a:r>
              <a:rPr b="0" i="0" lang="en" sz="1700">
                <a:solidFill>
                  <a:srgbClr val="757783"/>
                </a:solidFill>
                <a:latin typeface="Jost"/>
                <a:ea typeface="Jost"/>
                <a:cs typeface="Jost"/>
                <a:sym typeface="Jost"/>
              </a:rPr>
              <a:t>This initiative fosters the development of </a:t>
            </a:r>
            <a:r>
              <a:rPr b="1" i="0" lang="en" sz="1700">
                <a:solidFill>
                  <a:srgbClr val="757783"/>
                </a:solidFill>
                <a:latin typeface="Jost"/>
                <a:ea typeface="Jost"/>
                <a:cs typeface="Jost"/>
                <a:sym typeface="Jost"/>
              </a:rPr>
              <a:t>creative thinking</a:t>
            </a:r>
            <a:r>
              <a:rPr b="0" i="0" lang="en" sz="1700">
                <a:solidFill>
                  <a:srgbClr val="757783"/>
                </a:solidFill>
                <a:latin typeface="Jost"/>
                <a:ea typeface="Jost"/>
                <a:cs typeface="Jost"/>
                <a:sym typeface="Jost"/>
              </a:rPr>
              <a:t>, and the </a:t>
            </a:r>
            <a:r>
              <a:rPr b="1" i="0" lang="en" sz="1700">
                <a:solidFill>
                  <a:srgbClr val="757783"/>
                </a:solidFill>
                <a:latin typeface="Jost"/>
                <a:ea typeface="Jost"/>
                <a:cs typeface="Jost"/>
                <a:sym typeface="Jost"/>
              </a:rPr>
              <a:t>acquisition of 21st-century skills</a:t>
            </a:r>
            <a:r>
              <a:rPr b="0" i="0" lang="en" sz="1700">
                <a:solidFill>
                  <a:srgbClr val="757783"/>
                </a:solidFill>
                <a:latin typeface="Jost"/>
                <a:ea typeface="Jost"/>
                <a:cs typeface="Jost"/>
                <a:sym typeface="Jost"/>
              </a:rPr>
              <a:t>, while promoting</a:t>
            </a:r>
            <a:r>
              <a:rPr b="1" i="0" lang="en" sz="1700">
                <a:solidFill>
                  <a:srgbClr val="757783"/>
                </a:solidFill>
                <a:latin typeface="Jost"/>
                <a:ea typeface="Jost"/>
                <a:cs typeface="Jost"/>
                <a:sym typeface="Jost"/>
              </a:rPr>
              <a:t> community-building</a:t>
            </a:r>
            <a:r>
              <a:rPr b="0" i="0" lang="en" sz="1700">
                <a:solidFill>
                  <a:srgbClr val="757783"/>
                </a:solidFill>
                <a:latin typeface="Jost"/>
                <a:ea typeface="Jost"/>
                <a:cs typeface="Jost"/>
                <a:sym typeface="Jost"/>
              </a:rPr>
              <a:t> and </a:t>
            </a:r>
            <a:r>
              <a:rPr b="1" i="0" lang="en" sz="1700">
                <a:solidFill>
                  <a:srgbClr val="757783"/>
                </a:solidFill>
                <a:latin typeface="Jost"/>
                <a:ea typeface="Jost"/>
                <a:cs typeface="Jost"/>
                <a:sym typeface="Jost"/>
              </a:rPr>
              <a:t>entrepreneurship</a:t>
            </a:r>
            <a:r>
              <a:rPr b="0" i="0" lang="en" sz="1700">
                <a:solidFill>
                  <a:srgbClr val="757783"/>
                </a:solidFill>
                <a:latin typeface="Jost"/>
                <a:ea typeface="Jost"/>
                <a:cs typeface="Jost"/>
                <a:sym typeface="Jost"/>
              </a:rPr>
              <a:t>. At Menya Accelerator, we believe in the power of technology, innovation, and human-centered interventions in both our lesson delivery and practical experiences. </a:t>
            </a:r>
            <a:endParaRPr sz="1700"/>
          </a:p>
          <a:p>
            <a:pPr indent="0" lvl="0" marL="0" rtl="0" algn="l">
              <a:lnSpc>
                <a:spcPct val="105000"/>
              </a:lnSpc>
              <a:spcBef>
                <a:spcPts val="1200"/>
              </a:spcBef>
              <a:spcAft>
                <a:spcPts val="1200"/>
              </a:spcAft>
              <a:buSzPts val="1946"/>
              <a:buNone/>
            </a:pPr>
            <a:r>
              <a:rPr b="0" i="0" lang="en" sz="1700">
                <a:solidFill>
                  <a:srgbClr val="757783"/>
                </a:solidFill>
                <a:latin typeface="Jost"/>
                <a:ea typeface="Jost"/>
                <a:cs typeface="Jost"/>
                <a:sym typeface="Jost"/>
              </a:rPr>
              <a:t>We believe that young Burundians equipped with the right skills relevant to their local context and connected to opportunities can be the catalyzers for Burundi’s socio-economic development through community-based entrepreneurship and more.</a:t>
            </a:r>
            <a:endParaRPr sz="1700"/>
          </a:p>
        </p:txBody>
      </p:sp>
      <p:pic>
        <p:nvPicPr>
          <p:cNvPr id="80" name="Google Shape;80;p7"/>
          <p:cNvPicPr preferRelativeResize="0"/>
          <p:nvPr/>
        </p:nvPicPr>
        <p:blipFill rotWithShape="1">
          <a:blip r:embed="rId3">
            <a:alphaModFix/>
          </a:blip>
          <a:srcRect b="0" l="0" r="0" t="0"/>
          <a:stretch/>
        </p:blipFill>
        <p:spPr>
          <a:xfrm>
            <a:off x="85666" y="4105275"/>
            <a:ext cx="2154600" cy="10382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8"/>
          <p:cNvSpPr txBox="1"/>
          <p:nvPr>
            <p:ph type="title"/>
          </p:nvPr>
        </p:nvSpPr>
        <p:spPr>
          <a:xfrm>
            <a:off x="311700" y="49837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solidFill>
                  <a:srgbClr val="3D85C6"/>
                </a:solidFill>
              </a:rPr>
              <a:t>Mission </a:t>
            </a:r>
            <a:endParaRPr b="1">
              <a:solidFill>
                <a:srgbClr val="3D85C6"/>
              </a:solidFill>
            </a:endParaRPr>
          </a:p>
        </p:txBody>
      </p:sp>
      <p:sp>
        <p:nvSpPr>
          <p:cNvPr id="86" name="Google Shape;86;p8"/>
          <p:cNvSpPr txBox="1"/>
          <p:nvPr>
            <p:ph idx="1" type="body"/>
          </p:nvPr>
        </p:nvSpPr>
        <p:spPr>
          <a:xfrm>
            <a:off x="311700" y="1152475"/>
            <a:ext cx="8183714" cy="1154790"/>
          </a:xfrm>
          <a:prstGeom prst="rect">
            <a:avLst/>
          </a:prstGeom>
          <a:noFill/>
          <a:ln>
            <a:noFill/>
          </a:ln>
        </p:spPr>
        <p:txBody>
          <a:bodyPr anchorCtr="0" anchor="t" bIns="91425" lIns="91425" spcFirstLastPara="1" rIns="91425" wrap="square" tIns="91425">
            <a:noAutofit/>
          </a:bodyPr>
          <a:lstStyle/>
          <a:p>
            <a:pPr indent="0" lvl="0" marL="0" rtl="0" algn="l">
              <a:lnSpc>
                <a:spcPct val="95000"/>
              </a:lnSpc>
              <a:spcBef>
                <a:spcPts val="0"/>
              </a:spcBef>
              <a:spcAft>
                <a:spcPts val="1200"/>
              </a:spcAft>
              <a:buSzPts val="1800"/>
              <a:buNone/>
            </a:pPr>
            <a:r>
              <a:rPr b="0" i="0" lang="en" sz="1695">
                <a:solidFill>
                  <a:srgbClr val="757783"/>
                </a:solidFill>
                <a:latin typeface="Jost"/>
                <a:ea typeface="Jost"/>
                <a:cs typeface="Jost"/>
                <a:sym typeface="Jost"/>
              </a:rPr>
              <a:t>Our mission is to equip the Burundian youth with capacities and skills by leveraging entrepreneurship and technology to advance education, leadership, and practical learning experiences for youth in Burundi. We equip young people with 21st century skills, knowledge, and opportunities to better their lives and reach their full potential.</a:t>
            </a:r>
            <a:endParaRPr sz="1795"/>
          </a:p>
        </p:txBody>
      </p:sp>
      <p:sp>
        <p:nvSpPr>
          <p:cNvPr id="87" name="Google Shape;87;p8"/>
          <p:cNvSpPr txBox="1"/>
          <p:nvPr/>
        </p:nvSpPr>
        <p:spPr>
          <a:xfrm>
            <a:off x="311700" y="2571740"/>
            <a:ext cx="8520600" cy="572700"/>
          </a:xfrm>
          <a:prstGeom prst="rect">
            <a:avLst/>
          </a:prstGeom>
          <a:noFill/>
          <a:ln>
            <a:noFill/>
          </a:ln>
        </p:spPr>
        <p:txBody>
          <a:bodyPr anchorCtr="0" anchor="t" bIns="91425" lIns="91425" spcFirstLastPara="1" rIns="91425" wrap="square" tIns="91425">
            <a:normAutofit fontScale="97500" lnSpcReduction="10000"/>
          </a:bodyPr>
          <a:lstStyle/>
          <a:p>
            <a:pPr indent="0" lvl="0" marL="0" marR="0" rtl="0" algn="l">
              <a:lnSpc>
                <a:spcPct val="110000"/>
              </a:lnSpc>
              <a:spcBef>
                <a:spcPts val="0"/>
              </a:spcBef>
              <a:spcAft>
                <a:spcPts val="0"/>
              </a:spcAft>
              <a:buClr>
                <a:schemeClr val="dk1"/>
              </a:buClr>
              <a:buSzPct val="114871"/>
              <a:buFont typeface="Arial"/>
              <a:buNone/>
            </a:pPr>
            <a:r>
              <a:rPr b="1" i="0" lang="en" sz="2500" u="none" cap="none" strike="noStrike">
                <a:solidFill>
                  <a:srgbClr val="3D85C6"/>
                </a:solidFill>
                <a:latin typeface="Arial"/>
                <a:ea typeface="Arial"/>
                <a:cs typeface="Arial"/>
                <a:sym typeface="Arial"/>
              </a:rPr>
              <a:t>Our Learning Methodology</a:t>
            </a:r>
            <a:endParaRPr/>
          </a:p>
        </p:txBody>
      </p:sp>
      <p:sp>
        <p:nvSpPr>
          <p:cNvPr id="88" name="Google Shape;88;p8"/>
          <p:cNvSpPr txBox="1"/>
          <p:nvPr/>
        </p:nvSpPr>
        <p:spPr>
          <a:xfrm>
            <a:off x="311700" y="3144440"/>
            <a:ext cx="8183700" cy="1154700"/>
          </a:xfrm>
          <a:prstGeom prst="rect">
            <a:avLst/>
          </a:prstGeom>
          <a:noFill/>
          <a:ln>
            <a:noFill/>
          </a:ln>
        </p:spPr>
        <p:txBody>
          <a:bodyPr anchorCtr="0" anchor="t" bIns="91425" lIns="91425" spcFirstLastPara="1" rIns="91425" wrap="square" tIns="91425">
            <a:normAutofit fontScale="92500" lnSpcReduction="10000"/>
          </a:bodyPr>
          <a:lstStyle/>
          <a:p>
            <a:pPr indent="0" lvl="0" marL="0" marR="0" rtl="0" algn="l">
              <a:lnSpc>
                <a:spcPct val="115000"/>
              </a:lnSpc>
              <a:spcBef>
                <a:spcPts val="0"/>
              </a:spcBef>
              <a:spcAft>
                <a:spcPts val="1200"/>
              </a:spcAft>
              <a:buClr>
                <a:schemeClr val="dk2"/>
              </a:buClr>
              <a:buSzPct val="108108"/>
              <a:buFont typeface="Arial"/>
              <a:buNone/>
            </a:pPr>
            <a:r>
              <a:rPr b="0" i="0" lang="en" sz="1800" u="none" cap="none" strike="noStrike">
                <a:solidFill>
                  <a:srgbClr val="757783"/>
                </a:solidFill>
                <a:latin typeface="Jost"/>
                <a:ea typeface="Jost"/>
                <a:cs typeface="Jost"/>
                <a:sym typeface="Jost"/>
              </a:rPr>
              <a:t>We supplement Burundi’s education system by leveraging technology to deliver leadership, entrepreneurship an English curriculum, and access to a range of academic and professional development opportunities.</a:t>
            </a:r>
            <a:endParaRPr b="0" i="0" sz="1800" u="none" cap="none" strike="noStrike">
              <a:solidFill>
                <a:schemeClr val="dk2"/>
              </a:solidFill>
              <a:latin typeface="Arial"/>
              <a:ea typeface="Arial"/>
              <a:cs typeface="Arial"/>
              <a:sym typeface="Arial"/>
            </a:endParaRPr>
          </a:p>
        </p:txBody>
      </p:sp>
      <p:pic>
        <p:nvPicPr>
          <p:cNvPr id="89" name="Google Shape;89;p8"/>
          <p:cNvPicPr preferRelativeResize="0"/>
          <p:nvPr/>
        </p:nvPicPr>
        <p:blipFill rotWithShape="1">
          <a:blip r:embed="rId3">
            <a:alphaModFix/>
          </a:blip>
          <a:srcRect b="0" l="0" r="0" t="0"/>
          <a:stretch/>
        </p:blipFill>
        <p:spPr>
          <a:xfrm>
            <a:off x="213300" y="4052875"/>
            <a:ext cx="2154600" cy="10382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9"/>
          <p:cNvSpPr txBox="1"/>
          <p:nvPr>
            <p:ph type="title"/>
          </p:nvPr>
        </p:nvSpPr>
        <p:spPr>
          <a:xfrm>
            <a:off x="311700" y="83519"/>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solidFill>
                  <a:srgbClr val="3D85C6"/>
                </a:solidFill>
              </a:rPr>
              <a:t>Our values  </a:t>
            </a:r>
            <a:endParaRPr b="1">
              <a:solidFill>
                <a:srgbClr val="3D85C6"/>
              </a:solidFill>
            </a:endParaRPr>
          </a:p>
        </p:txBody>
      </p:sp>
      <p:pic>
        <p:nvPicPr>
          <p:cNvPr id="95" name="Google Shape;95;p9"/>
          <p:cNvPicPr preferRelativeResize="0"/>
          <p:nvPr/>
        </p:nvPicPr>
        <p:blipFill rotWithShape="1">
          <a:blip r:embed="rId3">
            <a:alphaModFix/>
          </a:blip>
          <a:srcRect b="0" l="0" r="0" t="0"/>
          <a:stretch/>
        </p:blipFill>
        <p:spPr>
          <a:xfrm>
            <a:off x="552893" y="581626"/>
            <a:ext cx="7772400" cy="2183110"/>
          </a:xfrm>
          <a:prstGeom prst="rect">
            <a:avLst/>
          </a:prstGeom>
          <a:noFill/>
          <a:ln>
            <a:noFill/>
          </a:ln>
        </p:spPr>
      </p:pic>
      <p:pic>
        <p:nvPicPr>
          <p:cNvPr id="96" name="Google Shape;96;p9"/>
          <p:cNvPicPr preferRelativeResize="0"/>
          <p:nvPr/>
        </p:nvPicPr>
        <p:blipFill rotWithShape="1">
          <a:blip r:embed="rId4">
            <a:alphaModFix/>
          </a:blip>
          <a:srcRect b="0" l="0" r="0" t="0"/>
          <a:stretch/>
        </p:blipFill>
        <p:spPr>
          <a:xfrm>
            <a:off x="552893" y="2764736"/>
            <a:ext cx="7772400" cy="237876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0"/>
          <p:cNvSpPr txBox="1"/>
          <p:nvPr>
            <p:ph type="title"/>
          </p:nvPr>
        </p:nvSpPr>
        <p:spPr>
          <a:xfrm>
            <a:off x="311700" y="83519"/>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solidFill>
                  <a:srgbClr val="3D85C6"/>
                </a:solidFill>
              </a:rPr>
              <a:t>Menya Cohort 1 </a:t>
            </a:r>
            <a:endParaRPr b="1">
              <a:solidFill>
                <a:srgbClr val="3D85C6"/>
              </a:solidFill>
            </a:endParaRPr>
          </a:p>
        </p:txBody>
      </p:sp>
      <p:pic>
        <p:nvPicPr>
          <p:cNvPr id="102" name="Google Shape;102;p10"/>
          <p:cNvPicPr preferRelativeResize="0"/>
          <p:nvPr/>
        </p:nvPicPr>
        <p:blipFill rotWithShape="1">
          <a:blip r:embed="rId3">
            <a:alphaModFix/>
          </a:blip>
          <a:srcRect b="0" l="0" r="0" t="0"/>
          <a:stretch/>
        </p:blipFill>
        <p:spPr>
          <a:xfrm>
            <a:off x="311700" y="4105275"/>
            <a:ext cx="2154600" cy="1038226"/>
          </a:xfrm>
          <a:prstGeom prst="rect">
            <a:avLst/>
          </a:prstGeom>
          <a:noFill/>
          <a:ln>
            <a:noFill/>
          </a:ln>
        </p:spPr>
      </p:pic>
      <p:pic>
        <p:nvPicPr>
          <p:cNvPr id="103" name="Google Shape;103;p10"/>
          <p:cNvPicPr preferRelativeResize="0"/>
          <p:nvPr/>
        </p:nvPicPr>
        <p:blipFill rotWithShape="1">
          <a:blip r:embed="rId4">
            <a:alphaModFix/>
          </a:blip>
          <a:srcRect b="8333" l="0" r="0" t="8333"/>
          <a:stretch/>
        </p:blipFill>
        <p:spPr>
          <a:xfrm>
            <a:off x="1403400" y="811800"/>
            <a:ext cx="6337200" cy="3519900"/>
          </a:xfrm>
          <a:prstGeom prst="roundRect">
            <a:avLst>
              <a:gd fmla="val 16667" name="adj"/>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1"/>
          <p:cNvSpPr txBox="1"/>
          <p:nvPr>
            <p:ph type="title"/>
          </p:nvPr>
        </p:nvSpPr>
        <p:spPr>
          <a:xfrm>
            <a:off x="311700" y="83519"/>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solidFill>
                  <a:srgbClr val="3D85C6"/>
                </a:solidFill>
              </a:rPr>
              <a:t>Our Team </a:t>
            </a:r>
            <a:endParaRPr b="1">
              <a:solidFill>
                <a:srgbClr val="3D85C6"/>
              </a:solidFill>
            </a:endParaRPr>
          </a:p>
        </p:txBody>
      </p:sp>
      <p:pic>
        <p:nvPicPr>
          <p:cNvPr id="109" name="Google Shape;109;p11"/>
          <p:cNvPicPr preferRelativeResize="0"/>
          <p:nvPr/>
        </p:nvPicPr>
        <p:blipFill rotWithShape="1">
          <a:blip r:embed="rId3">
            <a:alphaModFix/>
          </a:blip>
          <a:srcRect b="0" l="0" r="0" t="0"/>
          <a:stretch/>
        </p:blipFill>
        <p:spPr>
          <a:xfrm>
            <a:off x="192238" y="3978175"/>
            <a:ext cx="2154600" cy="1038226"/>
          </a:xfrm>
          <a:prstGeom prst="rect">
            <a:avLst/>
          </a:prstGeom>
          <a:noFill/>
          <a:ln>
            <a:noFill/>
          </a:ln>
        </p:spPr>
      </p:pic>
      <p:grpSp>
        <p:nvGrpSpPr>
          <p:cNvPr id="110" name="Google Shape;110;p11"/>
          <p:cNvGrpSpPr/>
          <p:nvPr/>
        </p:nvGrpSpPr>
        <p:grpSpPr>
          <a:xfrm>
            <a:off x="196512" y="1125088"/>
            <a:ext cx="8750975" cy="2893325"/>
            <a:chOff x="196512" y="1125088"/>
            <a:chExt cx="8750975" cy="2893325"/>
          </a:xfrm>
        </p:grpSpPr>
        <p:pic>
          <p:nvPicPr>
            <p:cNvPr id="111" name="Google Shape;111;p11"/>
            <p:cNvPicPr preferRelativeResize="0"/>
            <p:nvPr/>
          </p:nvPicPr>
          <p:blipFill rotWithShape="1">
            <a:blip r:embed="rId4">
              <a:alphaModFix/>
            </a:blip>
            <a:srcRect b="20809" l="0" r="0" t="10149"/>
            <a:stretch/>
          </p:blipFill>
          <p:spPr>
            <a:xfrm>
              <a:off x="196512" y="1167400"/>
              <a:ext cx="1589100" cy="1646100"/>
            </a:xfrm>
            <a:prstGeom prst="ellipse">
              <a:avLst/>
            </a:prstGeom>
            <a:noFill/>
            <a:ln cap="flat" cmpd="sng" w="9525">
              <a:solidFill>
                <a:srgbClr val="3D85C6"/>
              </a:solidFill>
              <a:prstDash val="solid"/>
              <a:round/>
              <a:headEnd len="sm" w="sm" type="none"/>
              <a:tailEnd len="sm" w="sm" type="none"/>
            </a:ln>
          </p:spPr>
        </p:pic>
        <p:pic>
          <p:nvPicPr>
            <p:cNvPr id="112" name="Google Shape;112;p11"/>
            <p:cNvPicPr preferRelativeResize="0"/>
            <p:nvPr/>
          </p:nvPicPr>
          <p:blipFill rotWithShape="1">
            <a:blip r:embed="rId5">
              <a:alphaModFix/>
            </a:blip>
            <a:srcRect b="20669" l="0" r="0" t="-3982"/>
            <a:stretch/>
          </p:blipFill>
          <p:spPr>
            <a:xfrm>
              <a:off x="7349812" y="1167413"/>
              <a:ext cx="1589100" cy="1646100"/>
            </a:xfrm>
            <a:prstGeom prst="ellipse">
              <a:avLst/>
            </a:prstGeom>
            <a:noFill/>
            <a:ln cap="flat" cmpd="sng" w="9525">
              <a:solidFill>
                <a:srgbClr val="3D85C6"/>
              </a:solidFill>
              <a:prstDash val="solid"/>
              <a:round/>
              <a:headEnd len="sm" w="sm" type="none"/>
              <a:tailEnd len="sm" w="sm" type="none"/>
            </a:ln>
          </p:spPr>
        </p:pic>
        <p:pic>
          <p:nvPicPr>
            <p:cNvPr id="113" name="Google Shape;113;p11"/>
            <p:cNvPicPr preferRelativeResize="0"/>
            <p:nvPr/>
          </p:nvPicPr>
          <p:blipFill rotWithShape="1">
            <a:blip r:embed="rId6">
              <a:alphaModFix/>
            </a:blip>
            <a:srcRect b="42838" l="0" r="0" t="9447"/>
            <a:stretch/>
          </p:blipFill>
          <p:spPr>
            <a:xfrm>
              <a:off x="5561487" y="1125088"/>
              <a:ext cx="1589100" cy="1688400"/>
            </a:xfrm>
            <a:prstGeom prst="ellipse">
              <a:avLst/>
            </a:prstGeom>
            <a:noFill/>
            <a:ln cap="flat" cmpd="sng" w="9525">
              <a:solidFill>
                <a:srgbClr val="3D85C6"/>
              </a:solidFill>
              <a:prstDash val="solid"/>
              <a:round/>
              <a:headEnd len="sm" w="sm" type="none"/>
              <a:tailEnd len="sm" w="sm" type="none"/>
            </a:ln>
          </p:spPr>
        </p:pic>
        <p:pic>
          <p:nvPicPr>
            <p:cNvPr id="114" name="Google Shape;114;p11"/>
            <p:cNvPicPr preferRelativeResize="0"/>
            <p:nvPr/>
          </p:nvPicPr>
          <p:blipFill rotWithShape="1">
            <a:blip r:embed="rId7">
              <a:alphaModFix/>
            </a:blip>
            <a:srcRect b="6881" l="0" r="0" t="6889"/>
            <a:stretch/>
          </p:blipFill>
          <p:spPr>
            <a:xfrm>
              <a:off x="3773162" y="1167425"/>
              <a:ext cx="1589100" cy="1646100"/>
            </a:xfrm>
            <a:prstGeom prst="ellipse">
              <a:avLst/>
            </a:prstGeom>
            <a:noFill/>
            <a:ln cap="flat" cmpd="sng" w="9525">
              <a:solidFill>
                <a:srgbClr val="3D85C6"/>
              </a:solidFill>
              <a:prstDash val="solid"/>
              <a:round/>
              <a:headEnd len="sm" w="sm" type="none"/>
              <a:tailEnd len="sm" w="sm" type="none"/>
            </a:ln>
          </p:spPr>
        </p:pic>
        <p:pic>
          <p:nvPicPr>
            <p:cNvPr id="115" name="Google Shape;115;p11"/>
            <p:cNvPicPr preferRelativeResize="0"/>
            <p:nvPr/>
          </p:nvPicPr>
          <p:blipFill rotWithShape="1">
            <a:blip r:embed="rId8">
              <a:alphaModFix/>
            </a:blip>
            <a:srcRect b="0" l="1727" r="1737" t="0"/>
            <a:stretch/>
          </p:blipFill>
          <p:spPr>
            <a:xfrm>
              <a:off x="1984837" y="1167438"/>
              <a:ext cx="1589100" cy="1646100"/>
            </a:xfrm>
            <a:prstGeom prst="ellipse">
              <a:avLst/>
            </a:prstGeom>
            <a:noFill/>
            <a:ln cap="flat" cmpd="sng" w="9525">
              <a:solidFill>
                <a:srgbClr val="3D85C6"/>
              </a:solidFill>
              <a:prstDash val="solid"/>
              <a:round/>
              <a:headEnd len="sm" w="sm" type="none"/>
              <a:tailEnd len="sm" w="sm" type="none"/>
            </a:ln>
          </p:spPr>
        </p:pic>
        <p:sp>
          <p:nvSpPr>
            <p:cNvPr id="116" name="Google Shape;116;p11"/>
            <p:cNvSpPr txBox="1"/>
            <p:nvPr/>
          </p:nvSpPr>
          <p:spPr>
            <a:xfrm>
              <a:off x="2335444" y="2956013"/>
              <a:ext cx="9174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solidFill>
                    <a:srgbClr val="3D85C6"/>
                  </a:solidFill>
                </a:rPr>
                <a:t>Nicole</a:t>
              </a:r>
              <a:endParaRPr b="1" sz="1600">
                <a:solidFill>
                  <a:srgbClr val="3D85C6"/>
                </a:solidFill>
              </a:endParaRPr>
            </a:p>
          </p:txBody>
        </p:sp>
        <p:sp>
          <p:nvSpPr>
            <p:cNvPr id="117" name="Google Shape;117;p11"/>
            <p:cNvSpPr txBox="1"/>
            <p:nvPr/>
          </p:nvSpPr>
          <p:spPr>
            <a:xfrm>
              <a:off x="7656164" y="2956013"/>
              <a:ext cx="11004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solidFill>
                    <a:srgbClr val="3D85C6"/>
                  </a:solidFill>
                </a:rPr>
                <a:t>Pamela</a:t>
              </a:r>
              <a:endParaRPr b="1" sz="1600">
                <a:solidFill>
                  <a:srgbClr val="3D85C6"/>
                </a:solidFill>
              </a:endParaRPr>
            </a:p>
          </p:txBody>
        </p:sp>
        <p:sp>
          <p:nvSpPr>
            <p:cNvPr id="118" name="Google Shape;118;p11"/>
            <p:cNvSpPr txBox="1"/>
            <p:nvPr/>
          </p:nvSpPr>
          <p:spPr>
            <a:xfrm>
              <a:off x="5882589" y="2956013"/>
              <a:ext cx="11004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solidFill>
                    <a:srgbClr val="3D85C6"/>
                  </a:solidFill>
                </a:rPr>
                <a:t>Heritier</a:t>
              </a:r>
              <a:endParaRPr b="1" sz="1600">
                <a:solidFill>
                  <a:srgbClr val="3D85C6"/>
                </a:solidFill>
              </a:endParaRPr>
            </a:p>
          </p:txBody>
        </p:sp>
        <p:sp>
          <p:nvSpPr>
            <p:cNvPr id="119" name="Google Shape;119;p11"/>
            <p:cNvSpPr txBox="1"/>
            <p:nvPr/>
          </p:nvSpPr>
          <p:spPr>
            <a:xfrm>
              <a:off x="4109012" y="2956013"/>
              <a:ext cx="9174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solidFill>
                    <a:srgbClr val="3D85C6"/>
                  </a:solidFill>
                </a:rPr>
                <a:t>Jade</a:t>
              </a:r>
              <a:endParaRPr b="1" sz="1600">
                <a:solidFill>
                  <a:srgbClr val="3D85C6"/>
                </a:solidFill>
              </a:endParaRPr>
            </a:p>
          </p:txBody>
        </p:sp>
        <p:sp>
          <p:nvSpPr>
            <p:cNvPr id="120" name="Google Shape;120;p11"/>
            <p:cNvSpPr txBox="1"/>
            <p:nvPr/>
          </p:nvSpPr>
          <p:spPr>
            <a:xfrm>
              <a:off x="251836" y="2956013"/>
              <a:ext cx="16722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solidFill>
                    <a:srgbClr val="3D85C6"/>
                  </a:solidFill>
                </a:rPr>
                <a:t>Don de Dieu</a:t>
              </a:r>
              <a:endParaRPr b="1" sz="1600">
                <a:solidFill>
                  <a:srgbClr val="3D85C6"/>
                </a:solidFill>
              </a:endParaRPr>
            </a:p>
          </p:txBody>
        </p:sp>
        <p:sp>
          <p:nvSpPr>
            <p:cNvPr id="121" name="Google Shape;121;p11"/>
            <p:cNvSpPr txBox="1"/>
            <p:nvPr/>
          </p:nvSpPr>
          <p:spPr>
            <a:xfrm>
              <a:off x="326050" y="3279500"/>
              <a:ext cx="15030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200">
                  <a:solidFill>
                    <a:srgbClr val="6FA8DC"/>
                  </a:solidFill>
                </a:rPr>
                <a:t>Founder &amp; CEO</a:t>
              </a:r>
              <a:endParaRPr i="1" sz="1200">
                <a:solidFill>
                  <a:srgbClr val="6FA8DC"/>
                </a:solidFill>
              </a:endParaRPr>
            </a:p>
          </p:txBody>
        </p:sp>
        <p:sp>
          <p:nvSpPr>
            <p:cNvPr id="122" name="Google Shape;122;p11"/>
            <p:cNvSpPr txBox="1"/>
            <p:nvPr/>
          </p:nvSpPr>
          <p:spPr>
            <a:xfrm>
              <a:off x="7444488" y="3279513"/>
              <a:ext cx="15030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200">
                  <a:solidFill>
                    <a:srgbClr val="6FA8DC"/>
                  </a:solidFill>
                </a:rPr>
                <a:t>Entrepreneurship Program Manager </a:t>
              </a:r>
              <a:endParaRPr i="1" sz="1200">
                <a:solidFill>
                  <a:srgbClr val="6FA8DC"/>
                </a:solidFill>
              </a:endParaRPr>
            </a:p>
          </p:txBody>
        </p:sp>
        <p:sp>
          <p:nvSpPr>
            <p:cNvPr id="123" name="Google Shape;123;p11"/>
            <p:cNvSpPr txBox="1"/>
            <p:nvPr/>
          </p:nvSpPr>
          <p:spPr>
            <a:xfrm>
              <a:off x="5664887" y="3279513"/>
              <a:ext cx="15030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200">
                  <a:solidFill>
                    <a:srgbClr val="6FA8DC"/>
                  </a:solidFill>
                  <a:highlight>
                    <a:srgbClr val="FFFFFF"/>
                  </a:highlight>
                </a:rPr>
                <a:t>Monitoring and Evaluation Program Manager</a:t>
              </a:r>
              <a:endParaRPr i="1" sz="1200">
                <a:solidFill>
                  <a:srgbClr val="6FA8DC"/>
                </a:solidFill>
              </a:endParaRPr>
            </a:p>
          </p:txBody>
        </p:sp>
        <p:sp>
          <p:nvSpPr>
            <p:cNvPr id="124" name="Google Shape;124;p11"/>
            <p:cNvSpPr txBox="1"/>
            <p:nvPr/>
          </p:nvSpPr>
          <p:spPr>
            <a:xfrm>
              <a:off x="3885262" y="3279513"/>
              <a:ext cx="15030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200">
                  <a:solidFill>
                    <a:srgbClr val="6FA8DC"/>
                  </a:solidFill>
                </a:rPr>
                <a:t>Operations Program Manager</a:t>
              </a:r>
              <a:endParaRPr i="1" sz="1200">
                <a:solidFill>
                  <a:srgbClr val="6FA8DC"/>
                </a:solidFill>
              </a:endParaRPr>
            </a:p>
          </p:txBody>
        </p:sp>
        <p:sp>
          <p:nvSpPr>
            <p:cNvPr id="125" name="Google Shape;125;p11"/>
            <p:cNvSpPr txBox="1"/>
            <p:nvPr/>
          </p:nvSpPr>
          <p:spPr>
            <a:xfrm>
              <a:off x="2017500" y="3279513"/>
              <a:ext cx="15030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200">
                  <a:solidFill>
                    <a:srgbClr val="6FA8DC"/>
                  </a:solidFill>
                </a:rPr>
                <a:t>Opportunities Program Manager</a:t>
              </a:r>
              <a:endParaRPr i="1" sz="1200">
                <a:solidFill>
                  <a:srgbClr val="6FA8DC"/>
                </a:solidFill>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