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9" roundtripDataSignature="AMtx7mgqkErj+UrkIdfzqk/acHcbvZV0E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4"/>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4"/>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8"/>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8"/>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0"/>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0"/>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1"/>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2"/>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2"/>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2"/>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3"/>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311708" y="744575"/>
            <a:ext cx="8520600" cy="20526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5200"/>
              <a:buNone/>
            </a:pPr>
            <a:r>
              <a:rPr b="1" lang="en">
                <a:solidFill>
                  <a:srgbClr val="3D85C6"/>
                </a:solidFill>
              </a:rPr>
              <a:t>Essay Writing 101</a:t>
            </a:r>
            <a:endParaRPr b="1">
              <a:solidFill>
                <a:srgbClr val="3D85C6"/>
              </a:solidFill>
            </a:endParaRPr>
          </a:p>
        </p:txBody>
      </p:sp>
      <p:sp>
        <p:nvSpPr>
          <p:cNvPr id="55" name="Google Shape;55;p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fontScale="55000" lnSpcReduction="20000"/>
          </a:bodyPr>
          <a:lstStyle/>
          <a:p>
            <a:pPr indent="0" lvl="0" marL="0" rtl="0" algn="ctr">
              <a:lnSpc>
                <a:spcPct val="100000"/>
              </a:lnSpc>
              <a:spcBef>
                <a:spcPts val="0"/>
              </a:spcBef>
              <a:spcAft>
                <a:spcPts val="0"/>
              </a:spcAft>
              <a:buSzPct val="100000"/>
              <a:buNone/>
            </a:pPr>
            <a:r>
              <a:rPr lang="en">
                <a:solidFill>
                  <a:srgbClr val="3D85C6"/>
                </a:solidFill>
              </a:rPr>
              <a:t>By</a:t>
            </a:r>
            <a:endParaRPr>
              <a:solidFill>
                <a:srgbClr val="3D85C6"/>
              </a:solidFill>
            </a:endParaRPr>
          </a:p>
          <a:p>
            <a:pPr indent="0" lvl="0" marL="0" rtl="0" algn="ctr">
              <a:lnSpc>
                <a:spcPct val="100000"/>
              </a:lnSpc>
              <a:spcBef>
                <a:spcPts val="0"/>
              </a:spcBef>
              <a:spcAft>
                <a:spcPts val="0"/>
              </a:spcAft>
              <a:buSzPct val="100000"/>
              <a:buNone/>
            </a:pPr>
            <a:r>
              <a:t/>
            </a:r>
            <a:endParaRPr>
              <a:solidFill>
                <a:srgbClr val="3D85C6"/>
              </a:solidFill>
            </a:endParaRPr>
          </a:p>
          <a:p>
            <a:pPr indent="0" lvl="0" marL="0" rtl="0" algn="ctr">
              <a:lnSpc>
                <a:spcPct val="100000"/>
              </a:lnSpc>
              <a:spcBef>
                <a:spcPts val="0"/>
              </a:spcBef>
              <a:spcAft>
                <a:spcPts val="0"/>
              </a:spcAft>
              <a:buSzPct val="100000"/>
              <a:buNone/>
            </a:pPr>
            <a:r>
              <a:rPr lang="en">
                <a:solidFill>
                  <a:srgbClr val="3D85C6"/>
                </a:solidFill>
              </a:rPr>
              <a:t>Pamela Niyongere </a:t>
            </a:r>
            <a:endParaRPr>
              <a:solidFill>
                <a:srgbClr val="3D85C6"/>
              </a:solidFill>
            </a:endParaRPr>
          </a:p>
        </p:txBody>
      </p:sp>
      <p:pic>
        <p:nvPicPr>
          <p:cNvPr id="56" name="Google Shape;56;p1"/>
          <p:cNvPicPr preferRelativeResize="0"/>
          <p:nvPr/>
        </p:nvPicPr>
        <p:blipFill rotWithShape="1">
          <a:blip r:embed="rId3">
            <a:alphaModFix/>
          </a:blip>
          <a:srcRect b="0" l="0" r="0" t="0"/>
          <a:stretch/>
        </p:blipFill>
        <p:spPr>
          <a:xfrm>
            <a:off x="3397225" y="3979900"/>
            <a:ext cx="1838325" cy="8858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a:solidFill>
                  <a:srgbClr val="3D85C6"/>
                </a:solidFill>
              </a:rPr>
              <a:t>Essay writing </a:t>
            </a:r>
            <a:endParaRPr b="1">
              <a:solidFill>
                <a:srgbClr val="3D85C6"/>
              </a:solidFill>
            </a:endParaRPr>
          </a:p>
        </p:txBody>
      </p:sp>
      <p:sp>
        <p:nvSpPr>
          <p:cNvPr id="62" name="Google Shape;62;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fontScale="85000" lnSpcReduction="20000"/>
          </a:bodyPr>
          <a:lstStyle/>
          <a:p>
            <a:pPr indent="0" lvl="0" marL="0" rtl="0" algn="l">
              <a:lnSpc>
                <a:spcPct val="115000"/>
              </a:lnSpc>
              <a:spcBef>
                <a:spcPts val="0"/>
              </a:spcBef>
              <a:spcAft>
                <a:spcPts val="0"/>
              </a:spcAft>
              <a:buSzPct val="117647"/>
              <a:buNone/>
            </a:pPr>
            <a:r>
              <a:rPr lang="en"/>
              <a:t>Have your topic approved by the facilitator. </a:t>
            </a:r>
            <a:endParaRPr/>
          </a:p>
          <a:p>
            <a:pPr indent="0" lvl="0" marL="0" rtl="0" algn="l">
              <a:lnSpc>
                <a:spcPct val="115000"/>
              </a:lnSpc>
              <a:spcBef>
                <a:spcPts val="0"/>
              </a:spcBef>
              <a:spcAft>
                <a:spcPts val="0"/>
              </a:spcAft>
              <a:buSzPct val="117647"/>
              <a:buNone/>
            </a:pPr>
            <a:r>
              <a:t/>
            </a:r>
            <a:endParaRPr/>
          </a:p>
          <a:p>
            <a:pPr indent="0" lvl="0" marL="0" rtl="0" algn="l">
              <a:lnSpc>
                <a:spcPct val="115000"/>
              </a:lnSpc>
              <a:spcBef>
                <a:spcPts val="0"/>
              </a:spcBef>
              <a:spcAft>
                <a:spcPts val="0"/>
              </a:spcAft>
              <a:buSzPct val="117647"/>
              <a:buNone/>
            </a:pPr>
            <a:r>
              <a:rPr lang="en"/>
              <a:t>You now have the basics to write your own essays. Remember this is just the beginning, and as you practice more, you will learn more. </a:t>
            </a:r>
            <a:endParaRPr/>
          </a:p>
          <a:p>
            <a:pPr indent="0" lvl="0" marL="0" rtl="0" algn="l">
              <a:lnSpc>
                <a:spcPct val="115000"/>
              </a:lnSpc>
              <a:spcBef>
                <a:spcPts val="1200"/>
              </a:spcBef>
              <a:spcAft>
                <a:spcPts val="0"/>
              </a:spcAft>
              <a:buSzPct val="117647"/>
              <a:buNone/>
            </a:pPr>
            <a:r>
              <a:rPr lang="en"/>
              <a:t>You will choose </a:t>
            </a:r>
            <a:r>
              <a:rPr b="1" i="1" lang="en" u="sng"/>
              <a:t>one prompt</a:t>
            </a:r>
            <a:r>
              <a:rPr lang="en"/>
              <a:t> that you will write an essay during this session. Choose the prompt that speaks most to you, and you are free to ask questions if you do not understand some of the prompts. Your essays should be ready to be shared to your peers on Friday. You can handwrite or type.  </a:t>
            </a:r>
            <a:endParaRPr/>
          </a:p>
          <a:p>
            <a:pPr indent="0" lvl="0" marL="0" rtl="0" algn="l">
              <a:lnSpc>
                <a:spcPct val="115000"/>
              </a:lnSpc>
              <a:spcBef>
                <a:spcPts val="1200"/>
              </a:spcBef>
              <a:spcAft>
                <a:spcPts val="0"/>
              </a:spcAft>
              <a:buSzPct val="117647"/>
              <a:buNone/>
            </a:pPr>
            <a:r>
              <a:rPr lang="en"/>
              <a:t>Your essays should be in </a:t>
            </a:r>
            <a:r>
              <a:rPr b="1" i="1" lang="en" u="sng"/>
              <a:t>English or French</a:t>
            </a:r>
            <a:r>
              <a:rPr lang="en"/>
              <a:t>. It is okay if your English is not that great yet, practice makes perfect! Your essay should have 300-500 words.(One page) </a:t>
            </a:r>
            <a:endParaRPr/>
          </a:p>
          <a:p>
            <a:pPr indent="0" lvl="0" marL="0" rtl="0" algn="l">
              <a:lnSpc>
                <a:spcPct val="115000"/>
              </a:lnSpc>
              <a:spcBef>
                <a:spcPts val="1200"/>
              </a:spcBef>
              <a:spcAft>
                <a:spcPts val="1200"/>
              </a:spcAft>
              <a:buSzPct val="117647"/>
              <a:buNone/>
            </a:pPr>
            <a:r>
              <a:rPr lang="en"/>
              <a:t>Use your storytelling skills acquired in the last session. Remember you want your essay to be interesting. </a:t>
            </a:r>
            <a:endParaRPr/>
          </a:p>
        </p:txBody>
      </p:sp>
      <p:pic>
        <p:nvPicPr>
          <p:cNvPr id="63" name="Google Shape;63;p2"/>
          <p:cNvPicPr preferRelativeResize="0"/>
          <p:nvPr/>
        </p:nvPicPr>
        <p:blipFill rotWithShape="1">
          <a:blip r:embed="rId3">
            <a:alphaModFix/>
          </a:blip>
          <a:srcRect b="0" l="0" r="0" t="0"/>
          <a:stretch/>
        </p:blipFill>
        <p:spPr>
          <a:xfrm>
            <a:off x="-12" y="4257675"/>
            <a:ext cx="1838325" cy="8858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b="1" lang="en" u="sng">
                <a:solidFill>
                  <a:srgbClr val="3D85C6"/>
                </a:solidFill>
              </a:rPr>
              <a:t>Prompts</a:t>
            </a:r>
            <a:r>
              <a:rPr lang="en"/>
              <a:t> </a:t>
            </a:r>
            <a:endParaRPr/>
          </a:p>
        </p:txBody>
      </p:sp>
      <p:sp>
        <p:nvSpPr>
          <p:cNvPr id="69" name="Google Shape;69;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11785" lvl="0" marL="457200" rtl="0" algn="l">
              <a:lnSpc>
                <a:spcPct val="80000"/>
              </a:lnSpc>
              <a:spcBef>
                <a:spcPts val="1400"/>
              </a:spcBef>
              <a:spcAft>
                <a:spcPts val="0"/>
              </a:spcAft>
              <a:buClr>
                <a:srgbClr val="212529"/>
              </a:buClr>
              <a:buSzPts val="1310"/>
              <a:buFont typeface="Times New Roman"/>
              <a:buAutoNum type="arabicPeriod"/>
            </a:pPr>
            <a:r>
              <a:rPr lang="en" sz="1310">
                <a:solidFill>
                  <a:srgbClr val="212529"/>
                </a:solidFill>
                <a:latin typeface="Times New Roman"/>
                <a:ea typeface="Times New Roman"/>
                <a:cs typeface="Times New Roman"/>
                <a:sym typeface="Times New Roman"/>
              </a:rPr>
              <a:t>Some students have a background, identity, interest, or talent that is so meaningful they believe their application would be incomplete without it. If this sounds like you, then please share your story.</a:t>
            </a:r>
            <a:endParaRPr sz="1310">
              <a:solidFill>
                <a:srgbClr val="212529"/>
              </a:solidFill>
              <a:latin typeface="Times New Roman"/>
              <a:ea typeface="Times New Roman"/>
              <a:cs typeface="Times New Roman"/>
              <a:sym typeface="Times New Roman"/>
            </a:endParaRPr>
          </a:p>
          <a:p>
            <a:pPr indent="-311785" lvl="0" marL="457200" rtl="0" algn="l">
              <a:lnSpc>
                <a:spcPct val="80000"/>
              </a:lnSpc>
              <a:spcBef>
                <a:spcPts val="1400"/>
              </a:spcBef>
              <a:spcAft>
                <a:spcPts val="0"/>
              </a:spcAft>
              <a:buClr>
                <a:srgbClr val="212529"/>
              </a:buClr>
              <a:buSzPts val="1310"/>
              <a:buFont typeface="Times New Roman"/>
              <a:buAutoNum type="arabicPeriod"/>
            </a:pPr>
            <a:r>
              <a:rPr lang="en" sz="1310">
                <a:solidFill>
                  <a:srgbClr val="212529"/>
                </a:solidFill>
                <a:latin typeface="Times New Roman"/>
                <a:ea typeface="Times New Roman"/>
                <a:cs typeface="Times New Roman"/>
                <a:sym typeface="Times New Roman"/>
              </a:rPr>
              <a:t>The lessons we take from obstacles we encounter can be fundamental to later success. Recount a time when you faced a challenge, setback, or failure. How did it affect you, and what did you learn from the experience?</a:t>
            </a:r>
            <a:endParaRPr sz="1310">
              <a:solidFill>
                <a:srgbClr val="212529"/>
              </a:solidFill>
              <a:latin typeface="Times New Roman"/>
              <a:ea typeface="Times New Roman"/>
              <a:cs typeface="Times New Roman"/>
              <a:sym typeface="Times New Roman"/>
            </a:endParaRPr>
          </a:p>
          <a:p>
            <a:pPr indent="-311785" lvl="0" marL="457200" rtl="0" algn="l">
              <a:lnSpc>
                <a:spcPct val="80000"/>
              </a:lnSpc>
              <a:spcBef>
                <a:spcPts val="1400"/>
              </a:spcBef>
              <a:spcAft>
                <a:spcPts val="0"/>
              </a:spcAft>
              <a:buClr>
                <a:srgbClr val="212529"/>
              </a:buClr>
              <a:buSzPts val="1310"/>
              <a:buFont typeface="Times New Roman"/>
              <a:buAutoNum type="arabicPeriod"/>
            </a:pPr>
            <a:r>
              <a:rPr lang="en" sz="1310">
                <a:solidFill>
                  <a:srgbClr val="212529"/>
                </a:solidFill>
                <a:latin typeface="Times New Roman"/>
                <a:ea typeface="Times New Roman"/>
                <a:cs typeface="Times New Roman"/>
                <a:sym typeface="Times New Roman"/>
              </a:rPr>
              <a:t>Reflect on a time when you questioned or challenged a belief or idea. What prompted your thinking? What was the outcome?</a:t>
            </a:r>
            <a:endParaRPr sz="1310">
              <a:solidFill>
                <a:srgbClr val="212529"/>
              </a:solidFill>
              <a:latin typeface="Times New Roman"/>
              <a:ea typeface="Times New Roman"/>
              <a:cs typeface="Times New Roman"/>
              <a:sym typeface="Times New Roman"/>
            </a:endParaRPr>
          </a:p>
          <a:p>
            <a:pPr indent="-311785" lvl="0" marL="457200" rtl="0" algn="l">
              <a:lnSpc>
                <a:spcPct val="80000"/>
              </a:lnSpc>
              <a:spcBef>
                <a:spcPts val="1400"/>
              </a:spcBef>
              <a:spcAft>
                <a:spcPts val="0"/>
              </a:spcAft>
              <a:buClr>
                <a:srgbClr val="212529"/>
              </a:buClr>
              <a:buSzPts val="1310"/>
              <a:buFont typeface="Times New Roman"/>
              <a:buAutoNum type="arabicPeriod"/>
            </a:pPr>
            <a:r>
              <a:rPr lang="en" sz="1310">
                <a:solidFill>
                  <a:srgbClr val="212529"/>
                </a:solidFill>
                <a:latin typeface="Times New Roman"/>
                <a:ea typeface="Times New Roman"/>
                <a:cs typeface="Times New Roman"/>
                <a:sym typeface="Times New Roman"/>
              </a:rPr>
              <a:t>Reflect on something that someone has done for you that has made you happy or thankful in a surprising way. How has this gratitude affected or motivated you?</a:t>
            </a:r>
            <a:endParaRPr sz="1310">
              <a:solidFill>
                <a:srgbClr val="212529"/>
              </a:solidFill>
              <a:latin typeface="Times New Roman"/>
              <a:ea typeface="Times New Roman"/>
              <a:cs typeface="Times New Roman"/>
              <a:sym typeface="Times New Roman"/>
            </a:endParaRPr>
          </a:p>
          <a:p>
            <a:pPr indent="-311785" lvl="0" marL="457200" rtl="0" algn="l">
              <a:lnSpc>
                <a:spcPct val="80000"/>
              </a:lnSpc>
              <a:spcBef>
                <a:spcPts val="1400"/>
              </a:spcBef>
              <a:spcAft>
                <a:spcPts val="0"/>
              </a:spcAft>
              <a:buClr>
                <a:srgbClr val="212529"/>
              </a:buClr>
              <a:buSzPts val="1310"/>
              <a:buFont typeface="Times New Roman"/>
              <a:buAutoNum type="arabicPeriod"/>
            </a:pPr>
            <a:r>
              <a:rPr lang="en" sz="1310">
                <a:solidFill>
                  <a:srgbClr val="212529"/>
                </a:solidFill>
                <a:latin typeface="Times New Roman"/>
                <a:ea typeface="Times New Roman"/>
                <a:cs typeface="Times New Roman"/>
                <a:sym typeface="Times New Roman"/>
              </a:rPr>
              <a:t>Discuss an accomplishment, event, or realization that sparked a period of personal growth and a new understanding of yourself or others.</a:t>
            </a:r>
            <a:endParaRPr sz="1310">
              <a:solidFill>
                <a:srgbClr val="212529"/>
              </a:solidFill>
              <a:latin typeface="Times New Roman"/>
              <a:ea typeface="Times New Roman"/>
              <a:cs typeface="Times New Roman"/>
              <a:sym typeface="Times New Roman"/>
            </a:endParaRPr>
          </a:p>
          <a:p>
            <a:pPr indent="-311785" lvl="0" marL="457200" rtl="0" algn="l">
              <a:lnSpc>
                <a:spcPct val="80000"/>
              </a:lnSpc>
              <a:spcBef>
                <a:spcPts val="1400"/>
              </a:spcBef>
              <a:spcAft>
                <a:spcPts val="0"/>
              </a:spcAft>
              <a:buClr>
                <a:srgbClr val="212529"/>
              </a:buClr>
              <a:buSzPts val="1310"/>
              <a:buFont typeface="Times New Roman"/>
              <a:buAutoNum type="arabicPeriod"/>
            </a:pPr>
            <a:r>
              <a:rPr lang="en" sz="1310">
                <a:solidFill>
                  <a:srgbClr val="212529"/>
                </a:solidFill>
                <a:latin typeface="Times New Roman"/>
                <a:ea typeface="Times New Roman"/>
                <a:cs typeface="Times New Roman"/>
                <a:sym typeface="Times New Roman"/>
              </a:rPr>
              <a:t>Describe a topic, idea, or concept you find so engaging that it makes you lose all track of time. Why does it captivate you? What or who do you turn to when you want to learn more?</a:t>
            </a:r>
            <a:endParaRPr sz="1310">
              <a:solidFill>
                <a:srgbClr val="212529"/>
              </a:solidFill>
              <a:latin typeface="Times New Roman"/>
              <a:ea typeface="Times New Roman"/>
              <a:cs typeface="Times New Roman"/>
              <a:sym typeface="Times New Roman"/>
            </a:endParaRPr>
          </a:p>
          <a:p>
            <a:pPr indent="-311785" lvl="0" marL="457200" rtl="0" algn="l">
              <a:lnSpc>
                <a:spcPct val="80000"/>
              </a:lnSpc>
              <a:spcBef>
                <a:spcPts val="1400"/>
              </a:spcBef>
              <a:spcAft>
                <a:spcPts val="0"/>
              </a:spcAft>
              <a:buClr>
                <a:srgbClr val="212529"/>
              </a:buClr>
              <a:buSzPts val="1310"/>
              <a:buFont typeface="Times New Roman"/>
              <a:buAutoNum type="arabicPeriod"/>
            </a:pPr>
            <a:r>
              <a:rPr lang="en" sz="1310">
                <a:solidFill>
                  <a:srgbClr val="212529"/>
                </a:solidFill>
                <a:latin typeface="Times New Roman"/>
                <a:ea typeface="Times New Roman"/>
                <a:cs typeface="Times New Roman"/>
                <a:sym typeface="Times New Roman"/>
              </a:rPr>
              <a:t>Share an essay on any topic of your choice. It can be one you've already written, one that responds to a different prompt, or one of your own design.</a:t>
            </a:r>
            <a:endParaRPr sz="1310">
              <a:solidFill>
                <a:srgbClr val="212529"/>
              </a:solidFill>
              <a:latin typeface="Times New Roman"/>
              <a:ea typeface="Times New Roman"/>
              <a:cs typeface="Times New Roman"/>
              <a:sym typeface="Times New Roman"/>
            </a:endParaRPr>
          </a:p>
          <a:p>
            <a:pPr indent="0" lvl="0" marL="0" rtl="0" algn="l">
              <a:lnSpc>
                <a:spcPct val="95000"/>
              </a:lnSpc>
              <a:spcBef>
                <a:spcPts val="1400"/>
              </a:spcBef>
              <a:spcAft>
                <a:spcPts val="1200"/>
              </a:spcAft>
              <a:buSzPts val="1018"/>
              <a:buNone/>
            </a:pPr>
            <a:r>
              <a:t/>
            </a:r>
            <a:endParaRPr sz="1865"/>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