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4" roundtripDataSignature="AMtx7mg/1k2jYz2NS6l10lszHCSd6WA8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6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32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58fcca7fd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1e58fcca7f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https://www.asvabprogram.com/media-center-article/56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hyperlink" Target="https://blog.prepscholar.com/how-to-make-an-art-portfolio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hyperlink" Target="http://www.redcross.org/support/get-involved/school-clubs/high-schoo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>
                <a:solidFill>
                  <a:srgbClr val="3D85C6"/>
                </a:solidFill>
              </a:rPr>
              <a:t>Extracurricular activities in Burundi and beyond.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9103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>
                <a:solidFill>
                  <a:srgbClr val="3D85C6"/>
                </a:solidFill>
              </a:rPr>
              <a:t>By </a:t>
            </a:r>
            <a:endParaRPr>
              <a:solidFill>
                <a:srgbClr val="3D85C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solidFill>
                <a:srgbClr val="3D85C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i="1" lang="en-US">
                <a:solidFill>
                  <a:srgbClr val="3D85C6"/>
                </a:solidFill>
              </a:rPr>
              <a:t>Pamela Niyongere</a:t>
            </a:r>
            <a:endParaRPr i="1">
              <a:solidFill>
                <a:srgbClr val="3D85C6"/>
              </a:solidFill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7225" y="3979900"/>
            <a:ext cx="183832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1"/>
          <p:cNvSpPr txBox="1"/>
          <p:nvPr>
            <p:ph type="title"/>
          </p:nvPr>
        </p:nvSpPr>
        <p:spPr>
          <a:xfrm>
            <a:off x="173476" y="9614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Art</a:t>
            </a:r>
            <a:endParaRPr/>
          </a:p>
        </p:txBody>
      </p:sp>
      <p:sp>
        <p:nvSpPr>
          <p:cNvPr id="118" name="Google Shape;118;p11"/>
          <p:cNvSpPr txBox="1"/>
          <p:nvPr/>
        </p:nvSpPr>
        <p:spPr>
          <a:xfrm>
            <a:off x="1011233" y="371147"/>
            <a:ext cx="5479123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sng" cap="none" strike="noStrike">
                <a:solidFill>
                  <a:srgbClr val="00527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Art: drawing, painting</a:t>
            </a:r>
            <a:endParaRPr b="0" i="0" sz="1400" u="none" cap="none" strike="noStrike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Cartooning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Drama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Fashion design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Graphic Design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Jewelry Making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Photography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Sculpture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Sewing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High School Theater Program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Video Game Development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Weaving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Comedy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Choreography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Dance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Film Production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Slam Poetry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High School Theater Group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Community Theater Group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Culture and Language</a:t>
            </a:r>
            <a:endParaRPr/>
          </a:p>
        </p:txBody>
      </p:sp>
      <p:sp>
        <p:nvSpPr>
          <p:cNvPr id="125" name="Google Shape;125;p12"/>
          <p:cNvSpPr txBox="1"/>
          <p:nvPr/>
        </p:nvSpPr>
        <p:spPr>
          <a:xfrm>
            <a:off x="510363" y="1158949"/>
            <a:ext cx="736836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Sign Language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Chinese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French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German Club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Community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510363" y="1158949"/>
            <a:ext cx="736836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Charity clubs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Scouts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Rotary Clubs 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School Chorus/Choir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Community Chorus/Choir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Church Chorus/Choir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Church groups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Youth groups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Leadership</a:t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510363" y="1158949"/>
            <a:ext cx="736836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Student council/Student government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presidents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Club presidents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Etc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Media</a:t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510363" y="1158949"/>
            <a:ext cx="736836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School or local magazine/journal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School or local newspaper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School or local radio station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School or local television channel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School or local web site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Social Activism</a:t>
            </a:r>
            <a:endParaRPr/>
          </a:p>
        </p:txBody>
      </p:sp>
      <p:sp>
        <p:nvSpPr>
          <p:cNvPr id="153" name="Google Shape;153;p16"/>
          <p:cNvSpPr txBox="1"/>
          <p:nvPr/>
        </p:nvSpPr>
        <p:spPr>
          <a:xfrm>
            <a:off x="510363" y="1158949"/>
            <a:ext cx="736836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Awareness clubs ( cancer, diabetes, etc)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Environmental Club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Sports and Recreation</a:t>
            </a:r>
            <a:endParaRPr/>
          </a:p>
        </p:txBody>
      </p:sp>
      <p:sp>
        <p:nvSpPr>
          <p:cNvPr id="160" name="Google Shape;160;p17"/>
          <p:cNvSpPr txBox="1"/>
          <p:nvPr/>
        </p:nvSpPr>
        <p:spPr>
          <a:xfrm>
            <a:off x="744278" y="993459"/>
            <a:ext cx="7033437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Baseball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Basketball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Climbing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Cycling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Dance Team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Football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Golf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Gymnastics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Hiking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Ping Pong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Soccer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Swimming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Tennis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Track &amp; Field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Volleyball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Yoga Club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Technology</a:t>
            </a:r>
            <a:endParaRPr/>
          </a:p>
        </p:txBody>
      </p:sp>
      <p:sp>
        <p:nvSpPr>
          <p:cNvPr id="167" name="Google Shape;167;p18"/>
          <p:cNvSpPr txBox="1"/>
          <p:nvPr/>
        </p:nvSpPr>
        <p:spPr>
          <a:xfrm>
            <a:off x="510363" y="1158949"/>
            <a:ext cx="7368363" cy="284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662763" y="1311349"/>
            <a:ext cx="736836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Blogging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Personal Web Site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Social Media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YouTube Channel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Volunteer</a:t>
            </a:r>
            <a:endParaRPr/>
          </a:p>
        </p:txBody>
      </p:sp>
      <p:sp>
        <p:nvSpPr>
          <p:cNvPr id="175" name="Google Shape;175;p19"/>
          <p:cNvSpPr txBox="1"/>
          <p:nvPr/>
        </p:nvSpPr>
        <p:spPr>
          <a:xfrm>
            <a:off x="510363" y="1158949"/>
            <a:ext cx="7368363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Hospital volunteer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Mentoring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sng" cap="none" strike="noStrike">
                <a:solidFill>
                  <a:srgbClr val="005270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Red Cross Club</a:t>
            </a:r>
            <a:endParaRPr b="0" i="0" sz="1400" u="none" cap="none" strike="noStrike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Tutoring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Work with a local charity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4183" y="861237"/>
            <a:ext cx="3344190" cy="3606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rgbClr val="3D85C6"/>
                </a:solidFill>
              </a:rPr>
              <a:t>Outline 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62" name="Google Shape;62;p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AutoNum type="arabicPeriod"/>
            </a:pPr>
            <a:r>
              <a:rPr lang="en-US">
                <a:solidFill>
                  <a:srgbClr val="3D85C6"/>
                </a:solidFill>
              </a:rPr>
              <a:t>Icebreaker and Check-in(20 min)</a:t>
            </a:r>
            <a:endParaRPr>
              <a:solidFill>
                <a:srgbClr val="3D85C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AutoNum type="arabicPeriod"/>
            </a:pPr>
            <a:r>
              <a:rPr lang="en-US">
                <a:solidFill>
                  <a:srgbClr val="3D85C6"/>
                </a:solidFill>
              </a:rPr>
              <a:t>Discussion on the importance of </a:t>
            </a:r>
            <a:r>
              <a:rPr lang="en-US">
                <a:solidFill>
                  <a:srgbClr val="3D85C6"/>
                </a:solidFill>
              </a:rPr>
              <a:t>extracurricular</a:t>
            </a:r>
            <a:r>
              <a:rPr lang="en-US">
                <a:solidFill>
                  <a:srgbClr val="3D85C6"/>
                </a:solidFill>
              </a:rPr>
              <a:t> activities(20 min)</a:t>
            </a:r>
            <a:endParaRPr>
              <a:solidFill>
                <a:srgbClr val="3D85C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AutoNum type="arabicPeriod"/>
            </a:pPr>
            <a:r>
              <a:rPr lang="en-US">
                <a:solidFill>
                  <a:srgbClr val="3D85C6"/>
                </a:solidFill>
              </a:rPr>
              <a:t>Activity (20 min)</a:t>
            </a:r>
            <a:endParaRPr>
              <a:solidFill>
                <a:srgbClr val="3D85C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AutoNum type="arabicPeriod"/>
            </a:pPr>
            <a:r>
              <a:rPr lang="en-US">
                <a:solidFill>
                  <a:srgbClr val="3D85C6"/>
                </a:solidFill>
              </a:rPr>
              <a:t>Break (30min)</a:t>
            </a:r>
            <a:endParaRPr>
              <a:solidFill>
                <a:srgbClr val="3D85C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1800"/>
              <a:buAutoNum type="arabicPeriod"/>
            </a:pPr>
            <a:r>
              <a:rPr lang="en-US">
                <a:solidFill>
                  <a:srgbClr val="3D85C6"/>
                </a:solidFill>
              </a:rPr>
              <a:t>Session</a:t>
            </a:r>
            <a:r>
              <a:rPr lang="en-US">
                <a:solidFill>
                  <a:srgbClr val="3D85C6"/>
                </a:solidFill>
              </a:rPr>
              <a:t> with Don (1h 30min)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rgbClr val="3D85C6"/>
                </a:solidFill>
              </a:rPr>
              <a:t>Extracurricular Activities Mapping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187" name="Google Shape;18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he past, present and future of project management" id="188" name="Google Shape;18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2628" y="1084043"/>
            <a:ext cx="5137157" cy="169486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 txBox="1"/>
          <p:nvPr/>
        </p:nvSpPr>
        <p:spPr>
          <a:xfrm>
            <a:off x="663750" y="2970850"/>
            <a:ext cx="61467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Map out your extracurricular activities using the </a:t>
            </a:r>
            <a:r>
              <a:rPr lang="en-US" sz="1600"/>
              <a:t>template</a:t>
            </a:r>
            <a:r>
              <a:rPr lang="en-US" sz="1600"/>
              <a:t> above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-US" sz="1600"/>
              <a:t>Using the map you just made, and the previous lessons on self discovery, answer the following question: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AutoNum type="alphaLcPeriod"/>
            </a:pPr>
            <a:r>
              <a:rPr lang="en-US" sz="1600"/>
              <a:t>Tell me about yourself?</a:t>
            </a:r>
            <a:endParaRPr sz="1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g1e58fcca7f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4" cy="885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e58fcca7fd_0_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Guide to Answering: Tell me about yourself</a:t>
            </a:r>
            <a:endParaRPr/>
          </a:p>
        </p:txBody>
      </p:sp>
      <p:sp>
        <p:nvSpPr>
          <p:cNvPr id="196" name="Google Shape;196;g1e58fcca7fd_0_1"/>
          <p:cNvSpPr txBox="1"/>
          <p:nvPr/>
        </p:nvSpPr>
        <p:spPr>
          <a:xfrm>
            <a:off x="510363" y="1158949"/>
            <a:ext cx="73683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Your first impression matters!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Tell a story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Be </a:t>
            </a:r>
            <a:r>
              <a:rPr lang="en-US"/>
              <a:t>concise</a:t>
            </a:r>
            <a:r>
              <a:rPr lang="en-US"/>
              <a:t>!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Between 30 sec and 2 mins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prepare a 30 sec version, a 1 min version and a 2 mins version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Don’t recount your </a:t>
            </a:r>
            <a:r>
              <a:rPr lang="en-US"/>
              <a:t>entire</a:t>
            </a:r>
            <a:r>
              <a:rPr lang="en-US"/>
              <a:t> life experience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Do not memorize your answers, let it be natural!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US"/>
              <a:t>Use the 3 Ps: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Present : Your name, institution name, your qualification, motivation, strength, value,...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Proof: Provide tangible proof that supports your experience, </a:t>
            </a:r>
            <a:r>
              <a:rPr lang="en-US"/>
              <a:t>motivation</a:t>
            </a:r>
            <a:r>
              <a:rPr lang="en-US"/>
              <a:t>, value,...</a:t>
            </a:r>
            <a:endParaRPr/>
          </a:p>
          <a:p>
            <a: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-US"/>
              <a:t>e.g. </a:t>
            </a:r>
            <a:r>
              <a:rPr lang="en-US"/>
              <a:t>extracurricular</a:t>
            </a:r>
            <a:r>
              <a:rPr lang="en-US"/>
              <a:t> activities you have done</a:t>
            </a:r>
            <a:endParaRPr/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Preference: Why the institution is the right fit for you.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type="title"/>
          </p:nvPr>
        </p:nvSpPr>
        <p:spPr>
          <a:xfrm>
            <a:off x="409400" y="2325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rgbClr val="3D85C6"/>
                </a:solidFill>
              </a:rPr>
              <a:t>What have I learned from this session?</a:t>
            </a:r>
            <a:endParaRPr b="1">
              <a:solidFill>
                <a:srgbClr val="3D85C6"/>
              </a:solidFill>
            </a:endParaRPr>
          </a:p>
        </p:txBody>
      </p:sp>
      <p:pic>
        <p:nvPicPr>
          <p:cNvPr id="202" name="Google Shape;20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 txBox="1"/>
          <p:nvPr>
            <p:ph type="title"/>
          </p:nvPr>
        </p:nvSpPr>
        <p:spPr>
          <a:xfrm>
            <a:off x="455200" y="505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-US">
                <a:solidFill>
                  <a:srgbClr val="3D85C6"/>
                </a:solidFill>
              </a:rPr>
              <a:t>Debrief </a:t>
            </a:r>
            <a:endParaRPr b="1">
              <a:solidFill>
                <a:srgbClr val="3D85C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/>
          <p:nvPr>
            <p:ph type="title"/>
          </p:nvPr>
        </p:nvSpPr>
        <p:spPr>
          <a:xfrm>
            <a:off x="409400" y="2325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u="sng">
                <a:solidFill>
                  <a:srgbClr val="3D85C6"/>
                </a:solidFill>
              </a:rPr>
              <a:t>Break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209" name="Google Shape;2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>
                <a:solidFill>
                  <a:srgbClr val="3D85C6"/>
                </a:solidFill>
              </a:rPr>
              <a:t>Thank you! 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215" name="Google Shape;215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216" name="Google Shape;21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7225" y="3979900"/>
            <a:ext cx="183832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Find someone who</a:t>
            </a:r>
            <a:endParaRPr/>
          </a:p>
        </p:txBody>
      </p:sp>
      <p:pic>
        <p:nvPicPr>
          <p:cNvPr id="70" name="Google Shape;7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8406" y="1202496"/>
            <a:ext cx="8410755" cy="2981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>
            <p:ph type="title"/>
          </p:nvPr>
        </p:nvSpPr>
        <p:spPr>
          <a:xfrm>
            <a:off x="409400" y="2325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rgbClr val="3D85C6"/>
                </a:solidFill>
              </a:rPr>
              <a:t>Extracurricular activities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76" name="Google Shape;7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rgbClr val="3D85C6"/>
                </a:solidFill>
              </a:rPr>
              <a:t>Extracurricular activities=Life outside of the classroom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82" name="Google Shape;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xtracurricular Activities – The Pinnacle Global School" id="83" name="Google Shape;8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7782" y="1268485"/>
            <a:ext cx="6804161" cy="315873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5"/>
          <p:cNvSpPr txBox="1"/>
          <p:nvPr/>
        </p:nvSpPr>
        <p:spPr>
          <a:xfrm>
            <a:off x="6507126" y="4518837"/>
            <a:ext cx="2222204" cy="318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And many more…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solidFill>
                  <a:srgbClr val="3D85C6"/>
                </a:solidFill>
              </a:rPr>
              <a:t>Discussion</a:t>
            </a:r>
            <a:endParaRPr>
              <a:solidFill>
                <a:srgbClr val="3D85C6"/>
              </a:solidFill>
            </a:endParaRPr>
          </a:p>
        </p:txBody>
      </p:sp>
      <p:sp>
        <p:nvSpPr>
          <p:cNvPr id="90" name="Google Shape;90;p6"/>
          <p:cNvSpPr txBox="1"/>
          <p:nvPr>
            <p:ph idx="1" type="body"/>
          </p:nvPr>
        </p:nvSpPr>
        <p:spPr>
          <a:xfrm>
            <a:off x="213975" y="2021850"/>
            <a:ext cx="85206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Are extracurricular activities critical in young people’s personal development ?  Why?</a:t>
            </a:r>
            <a:endParaRPr sz="2500">
              <a:solidFill>
                <a:srgbClr val="3D85C6"/>
              </a:solidFill>
            </a:endParaRPr>
          </a:p>
        </p:txBody>
      </p:sp>
      <p:pic>
        <p:nvPicPr>
          <p:cNvPr id="91" name="Google Shape;9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4" cy="88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Why are extracurricular activities important?</a:t>
            </a:r>
            <a:endParaRPr/>
          </a:p>
        </p:txBody>
      </p:sp>
      <p:sp>
        <p:nvSpPr>
          <p:cNvPr id="98" name="Google Shape;98;p9"/>
          <p:cNvSpPr txBox="1"/>
          <p:nvPr/>
        </p:nvSpPr>
        <p:spPr>
          <a:xfrm>
            <a:off x="606056" y="1233377"/>
            <a:ext cx="69006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1. Lear</a:t>
            </a:r>
            <a:r>
              <a:rPr lang="en-US" sz="1800">
                <a:solidFill>
                  <a:srgbClr val="3D85C6"/>
                </a:solidFill>
              </a:rPr>
              <a:t>n</a:t>
            </a:r>
            <a:r>
              <a:rPr b="0" i="0" lang="en-US" sz="1800" u="none" cap="none" strike="noStrik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 about your interests outside the classroom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2. Reinforce lessons taught in the classroom in a real world situation.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3. Develop love and care for the community you live.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4. Allow you to build new connections.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D85C6"/>
                </a:solidFill>
                <a:latin typeface="Arial"/>
                <a:ea typeface="Arial"/>
                <a:cs typeface="Arial"/>
                <a:sym typeface="Arial"/>
              </a:rPr>
              <a:t>5. Show to admissions’ officers that you are more than your grades, and you would be able to contribute to their community. </a:t>
            </a:r>
            <a:endParaRPr/>
          </a:p>
          <a:p>
            <a:pPr indent="-2540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 txBox="1"/>
          <p:nvPr>
            <p:ph type="title"/>
          </p:nvPr>
        </p:nvSpPr>
        <p:spPr>
          <a:xfrm>
            <a:off x="409400" y="23255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u="sng">
                <a:solidFill>
                  <a:srgbClr val="3D85C6"/>
                </a:solidFill>
              </a:rPr>
              <a:t>Extracurricular activities: Finding the right balance.</a:t>
            </a:r>
            <a:endParaRPr>
              <a:solidFill>
                <a:srgbClr val="3D85C6"/>
              </a:solidFill>
            </a:endParaRPr>
          </a:p>
        </p:txBody>
      </p:sp>
      <p:pic>
        <p:nvPicPr>
          <p:cNvPr id="104" name="Google Shape;10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4184225"/>
            <a:ext cx="18383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>
                <a:solidFill>
                  <a:srgbClr val="3D85C6"/>
                </a:solidFill>
              </a:rPr>
              <a:t>Clubs</a:t>
            </a:r>
            <a:endParaRPr/>
          </a:p>
        </p:txBody>
      </p:sp>
      <p:sp>
        <p:nvSpPr>
          <p:cNvPr id="111" name="Google Shape;111;p10"/>
          <p:cNvSpPr txBox="1"/>
          <p:nvPr/>
        </p:nvSpPr>
        <p:spPr>
          <a:xfrm>
            <a:off x="510363" y="1158949"/>
            <a:ext cx="7368300" cy="33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Biology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Chemistry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Electronics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Engineering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Math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Peer Tutoring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Physics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Robotics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Web design/coding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Writing Club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Olympiades des Mathematiques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Trivia and Quiz Clubs- Genies en </a:t>
            </a: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herb</a:t>
            </a:r>
            <a:endParaRPr/>
          </a:p>
          <a:p>
            <a: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Debate Club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33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